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2"/>
  </p:handoutMasterIdLst>
  <p:sldIdLst>
    <p:sldId id="316" r:id="rId2"/>
    <p:sldId id="318" r:id="rId3"/>
    <p:sldId id="258" r:id="rId4"/>
    <p:sldId id="321" r:id="rId5"/>
    <p:sldId id="322" r:id="rId6"/>
    <p:sldId id="326" r:id="rId7"/>
    <p:sldId id="323" r:id="rId8"/>
    <p:sldId id="329" r:id="rId9"/>
    <p:sldId id="328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58" autoAdjust="0"/>
    <p:restoredTop sz="87993" autoAdjust="0"/>
  </p:normalViewPr>
  <p:slideViewPr>
    <p:cSldViewPr>
      <p:cViewPr varScale="1">
        <p:scale>
          <a:sx n="64" d="100"/>
          <a:sy n="64" d="100"/>
        </p:scale>
        <p:origin x="-16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CD1B9C3-2EDF-4595-BF2B-B99FDEBD92C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el-GR"/>
            </a:p>
          </p:txBody>
        </p:sp>
        <p:sp>
          <p:nvSpPr>
            <p:cNvPr id="5124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el-GR"/>
            </a:p>
          </p:txBody>
        </p:sp>
        <p:sp>
          <p:nvSpPr>
            <p:cNvPr id="5125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el-GR"/>
            </a:p>
          </p:txBody>
        </p:sp>
        <p:grpSp>
          <p:nvGrpSpPr>
            <p:cNvPr id="5126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512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512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5129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5130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5131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l-GR"/>
                    </a:p>
                  </p:txBody>
                </p:sp>
              </p:grpSp>
              <p:sp>
                <p:nvSpPr>
                  <p:cNvPr id="5132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l-GR"/>
                  </a:p>
                </p:txBody>
              </p:sp>
              <p:sp>
                <p:nvSpPr>
                  <p:cNvPr id="5133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l-GR"/>
                  </a:p>
                </p:txBody>
              </p:sp>
              <p:sp>
                <p:nvSpPr>
                  <p:cNvPr id="5134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l-GR"/>
                  </a:p>
                </p:txBody>
              </p:sp>
              <p:sp>
                <p:nvSpPr>
                  <p:cNvPr id="5135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l-GR"/>
                  </a:p>
                </p:txBody>
              </p:sp>
              <p:sp>
                <p:nvSpPr>
                  <p:cNvPr id="5136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l-GR"/>
                  </a:p>
                </p:txBody>
              </p:sp>
              <p:sp>
                <p:nvSpPr>
                  <p:cNvPr id="5137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l-GR"/>
                  </a:p>
                </p:txBody>
              </p:sp>
            </p:grpSp>
            <p:pic>
              <p:nvPicPr>
                <p:cNvPr id="5138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39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0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1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2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3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4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5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5146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5147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8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49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0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1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2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3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4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5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6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7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8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59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0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1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2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3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4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5165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516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167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168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16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17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17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17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173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17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el-GR"/>
            </a:p>
          </p:txBody>
        </p:sp>
        <p:sp>
          <p:nvSpPr>
            <p:cNvPr id="5175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17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kumimoji="1" lang="el-GR"/>
            </a:p>
          </p:txBody>
        </p:sp>
      </p:grpSp>
      <p:sp>
        <p:nvSpPr>
          <p:cNvPr id="5177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78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79" name="Rectangle 5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80" name="Rectangle 6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81" name="Rectangle 6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AF944EA-5EE1-4034-AEFB-7FFF253314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8" grpId="0" build="p">
        <p:tmplLst>
          <p:tmpl lvl="1">
            <p:tnLst>
              <p:par>
                <p:cTn presetID="3" presetClass="entr" presetSubtype="1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7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517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37EDE-483D-4C4B-8173-706EF4553B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58FC9E-C734-4089-89EB-B87612F0CE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022131-88FC-4759-97F1-677BA567F3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15E8B-6C7D-4B22-80E8-BA5C45F82C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E03A9-D8C3-41DB-AD3F-04B3751834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4BC7FE-AFA4-4D3E-85FC-83043E91E41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8F31E1-61BF-4BD1-8A53-9D4E05A93E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64DE38-3C0C-419F-BD18-0D46523DF0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545E75-4284-4FD9-8498-90735E58D1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B8081A-4EA0-464A-A0CC-4290FC41C1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el-GR"/>
            </a:p>
          </p:txBody>
        </p:sp>
        <p:sp>
          <p:nvSpPr>
            <p:cNvPr id="4100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el-GR"/>
            </a:p>
          </p:txBody>
        </p:sp>
        <p:sp>
          <p:nvSpPr>
            <p:cNvPr id="4101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el-GR"/>
            </a:p>
          </p:txBody>
        </p:sp>
        <p:grpSp>
          <p:nvGrpSpPr>
            <p:cNvPr id="4102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4103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04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4105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4106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/>
                      <a:ahLst/>
                      <a:cxnLst>
                        <a:cxn ang="0">
                          <a:pos x="337" y="283"/>
                        </a:cxn>
                        <a:cxn ang="0">
                          <a:pos x="415" y="115"/>
                        </a:cxn>
                        <a:cxn ang="0">
                          <a:pos x="583" y="7"/>
                        </a:cxn>
                        <a:cxn ang="0">
                          <a:pos x="895" y="61"/>
                        </a:cxn>
                        <a:cxn ang="0">
                          <a:pos x="1051" y="349"/>
                        </a:cxn>
                        <a:cxn ang="0">
                          <a:pos x="979" y="769"/>
                        </a:cxn>
                        <a:cxn ang="0">
                          <a:pos x="943" y="943"/>
                        </a:cxn>
                        <a:cxn ang="0">
                          <a:pos x="1105" y="1075"/>
                        </a:cxn>
                        <a:cxn ang="0">
                          <a:pos x="1231" y="1525"/>
                        </a:cxn>
                        <a:cxn ang="0">
                          <a:pos x="1123" y="1969"/>
                        </a:cxn>
                        <a:cxn ang="0">
                          <a:pos x="907" y="2077"/>
                        </a:cxn>
                        <a:cxn ang="0">
                          <a:pos x="721" y="2059"/>
                        </a:cxn>
                        <a:cxn ang="0">
                          <a:pos x="655" y="2251"/>
                        </a:cxn>
                        <a:cxn ang="0">
                          <a:pos x="529" y="2527"/>
                        </a:cxn>
                        <a:cxn ang="0">
                          <a:pos x="211" y="2509"/>
                        </a:cxn>
                        <a:cxn ang="0">
                          <a:pos x="31" y="2227"/>
                        </a:cxn>
                        <a:cxn ang="0">
                          <a:pos x="25" y="1969"/>
                        </a:cxn>
                        <a:cxn ang="0">
                          <a:pos x="145" y="1651"/>
                        </a:cxn>
                        <a:cxn ang="0">
                          <a:pos x="259" y="1513"/>
                        </a:cxn>
                        <a:cxn ang="0">
                          <a:pos x="217" y="1729"/>
                        </a:cxn>
                        <a:cxn ang="0">
                          <a:pos x="73" y="2023"/>
                        </a:cxn>
                        <a:cxn ang="0">
                          <a:pos x="169" y="2323"/>
                        </a:cxn>
                        <a:cxn ang="0">
                          <a:pos x="439" y="2431"/>
                        </a:cxn>
                        <a:cxn ang="0">
                          <a:pos x="595" y="2227"/>
                        </a:cxn>
                        <a:cxn ang="0">
                          <a:pos x="577" y="1807"/>
                        </a:cxn>
                        <a:cxn ang="0">
                          <a:pos x="493" y="1531"/>
                        </a:cxn>
                        <a:cxn ang="0">
                          <a:pos x="535" y="1459"/>
                        </a:cxn>
                        <a:cxn ang="0">
                          <a:pos x="625" y="1633"/>
                        </a:cxn>
                        <a:cxn ang="0">
                          <a:pos x="721" y="1933"/>
                        </a:cxn>
                        <a:cxn ang="0">
                          <a:pos x="967" y="1963"/>
                        </a:cxn>
                        <a:cxn ang="0">
                          <a:pos x="1135" y="1687"/>
                        </a:cxn>
                        <a:cxn ang="0">
                          <a:pos x="1117" y="1273"/>
                        </a:cxn>
                        <a:cxn ang="0">
                          <a:pos x="883" y="1057"/>
                        </a:cxn>
                        <a:cxn ang="0">
                          <a:pos x="679" y="1129"/>
                        </a:cxn>
                        <a:cxn ang="0">
                          <a:pos x="577" y="1117"/>
                        </a:cxn>
                        <a:cxn ang="0">
                          <a:pos x="619" y="1033"/>
                        </a:cxn>
                        <a:cxn ang="0">
                          <a:pos x="811" y="937"/>
                        </a:cxn>
                        <a:cxn ang="0">
                          <a:pos x="949" y="613"/>
                        </a:cxn>
                        <a:cxn ang="0">
                          <a:pos x="883" y="175"/>
                        </a:cxn>
                        <a:cxn ang="0">
                          <a:pos x="619" y="103"/>
                        </a:cxn>
                        <a:cxn ang="0">
                          <a:pos x="391" y="355"/>
                        </a:cxn>
                        <a:cxn ang="0">
                          <a:pos x="403" y="763"/>
                        </a:cxn>
                        <a:cxn ang="0">
                          <a:pos x="343" y="949"/>
                        </a:cxn>
                        <a:cxn ang="0">
                          <a:pos x="289" y="685"/>
                        </a:cxn>
                        <a:cxn ang="0">
                          <a:pos x="307" y="367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l-GR"/>
                    </a:p>
                  </p:txBody>
                </p:sp>
                <p:sp>
                  <p:nvSpPr>
                    <p:cNvPr id="4107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/>
                      <a:ahLst/>
                      <a:cxnLst>
                        <a:cxn ang="0">
                          <a:pos x="785" y="530"/>
                        </a:cxn>
                        <a:cxn ang="0">
                          <a:pos x="797" y="350"/>
                        </a:cxn>
                        <a:cxn ang="0">
                          <a:pos x="863" y="206"/>
                        </a:cxn>
                        <a:cxn ang="0">
                          <a:pos x="809" y="218"/>
                        </a:cxn>
                        <a:cxn ang="0">
                          <a:pos x="749" y="218"/>
                        </a:cxn>
                        <a:cxn ang="0">
                          <a:pos x="683" y="116"/>
                        </a:cxn>
                        <a:cxn ang="0">
                          <a:pos x="611" y="32"/>
                        </a:cxn>
                        <a:cxn ang="0">
                          <a:pos x="509" y="2"/>
                        </a:cxn>
                        <a:cxn ang="0">
                          <a:pos x="407" y="20"/>
                        </a:cxn>
                        <a:cxn ang="0">
                          <a:pos x="281" y="74"/>
                        </a:cxn>
                        <a:cxn ang="0">
                          <a:pos x="173" y="206"/>
                        </a:cxn>
                        <a:cxn ang="0">
                          <a:pos x="119" y="404"/>
                        </a:cxn>
                        <a:cxn ang="0">
                          <a:pos x="131" y="590"/>
                        </a:cxn>
                        <a:cxn ang="0">
                          <a:pos x="173" y="782"/>
                        </a:cxn>
                        <a:cxn ang="0">
                          <a:pos x="197" y="884"/>
                        </a:cxn>
                        <a:cxn ang="0">
                          <a:pos x="167" y="986"/>
                        </a:cxn>
                        <a:cxn ang="0">
                          <a:pos x="65" y="1124"/>
                        </a:cxn>
                        <a:cxn ang="0">
                          <a:pos x="17" y="1298"/>
                        </a:cxn>
                        <a:cxn ang="0">
                          <a:pos x="5" y="1550"/>
                        </a:cxn>
                        <a:cxn ang="0">
                          <a:pos x="47" y="1748"/>
                        </a:cxn>
                        <a:cxn ang="0">
                          <a:pos x="131" y="1898"/>
                        </a:cxn>
                        <a:cxn ang="0">
                          <a:pos x="299" y="1988"/>
                        </a:cxn>
                        <a:cxn ang="0">
                          <a:pos x="425" y="1982"/>
                        </a:cxn>
                        <a:cxn ang="0">
                          <a:pos x="467" y="1994"/>
                        </a:cxn>
                        <a:cxn ang="0">
                          <a:pos x="497" y="2066"/>
                        </a:cxn>
                        <a:cxn ang="0">
                          <a:pos x="497" y="1964"/>
                        </a:cxn>
                        <a:cxn ang="0">
                          <a:pos x="557" y="1778"/>
                        </a:cxn>
                        <a:cxn ang="0">
                          <a:pos x="617" y="1658"/>
                        </a:cxn>
                        <a:cxn ang="0">
                          <a:pos x="581" y="1700"/>
                        </a:cxn>
                        <a:cxn ang="0">
                          <a:pos x="515" y="1820"/>
                        </a:cxn>
                        <a:cxn ang="0">
                          <a:pos x="407" y="1904"/>
                        </a:cxn>
                        <a:cxn ang="0">
                          <a:pos x="269" y="1898"/>
                        </a:cxn>
                        <a:cxn ang="0">
                          <a:pos x="179" y="1814"/>
                        </a:cxn>
                        <a:cxn ang="0">
                          <a:pos x="113" y="1640"/>
                        </a:cxn>
                        <a:cxn ang="0">
                          <a:pos x="107" y="1394"/>
                        </a:cxn>
                        <a:cxn ang="0">
                          <a:pos x="137" y="1190"/>
                        </a:cxn>
                        <a:cxn ang="0">
                          <a:pos x="203" y="1070"/>
                        </a:cxn>
                        <a:cxn ang="0">
                          <a:pos x="323" y="1022"/>
                        </a:cxn>
                        <a:cxn ang="0">
                          <a:pos x="509" y="1076"/>
                        </a:cxn>
                        <a:cxn ang="0">
                          <a:pos x="611" y="1124"/>
                        </a:cxn>
                        <a:cxn ang="0">
                          <a:pos x="665" y="1100"/>
                        </a:cxn>
                        <a:cxn ang="0">
                          <a:pos x="659" y="1046"/>
                        </a:cxn>
                        <a:cxn ang="0">
                          <a:pos x="611" y="1004"/>
                        </a:cxn>
                        <a:cxn ang="0">
                          <a:pos x="497" y="980"/>
                        </a:cxn>
                        <a:cxn ang="0">
                          <a:pos x="323" y="896"/>
                        </a:cxn>
                        <a:cxn ang="0">
                          <a:pos x="233" y="680"/>
                        </a:cxn>
                        <a:cxn ang="0">
                          <a:pos x="209" y="416"/>
                        </a:cxn>
                        <a:cxn ang="0">
                          <a:pos x="317" y="170"/>
                        </a:cxn>
                        <a:cxn ang="0">
                          <a:pos x="485" y="110"/>
                        </a:cxn>
                        <a:cxn ang="0">
                          <a:pos x="617" y="164"/>
                        </a:cxn>
                        <a:cxn ang="0">
                          <a:pos x="707" y="290"/>
                        </a:cxn>
                        <a:cxn ang="0">
                          <a:pos x="737" y="428"/>
                        </a:cxn>
                        <a:cxn ang="0">
                          <a:pos x="773" y="602"/>
                        </a:cxn>
                        <a:cxn ang="0">
                          <a:pos x="809" y="584"/>
                        </a:cxn>
                        <a:cxn ang="0">
                          <a:pos x="785" y="530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el-GR"/>
                    </a:p>
                  </p:txBody>
                </p:sp>
              </p:grpSp>
              <p:sp>
                <p:nvSpPr>
                  <p:cNvPr id="4108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el-GR"/>
                  </a:p>
                </p:txBody>
              </p:sp>
              <p:sp>
                <p:nvSpPr>
                  <p:cNvPr id="4109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/>
                    <a:ahLst/>
                    <a:cxnLst>
                      <a:cxn ang="0">
                        <a:pos x="3" y="483"/>
                      </a:cxn>
                      <a:cxn ang="0">
                        <a:pos x="27" y="273"/>
                      </a:cxn>
                      <a:cxn ang="0">
                        <a:pos x="111" y="45"/>
                      </a:cxn>
                      <a:cxn ang="0">
                        <a:pos x="183" y="3"/>
                      </a:cxn>
                      <a:cxn ang="0">
                        <a:pos x="237" y="39"/>
                      </a:cxn>
                      <a:cxn ang="0">
                        <a:pos x="261" y="129"/>
                      </a:cxn>
                      <a:cxn ang="0">
                        <a:pos x="207" y="273"/>
                      </a:cxn>
                      <a:cxn ang="0">
                        <a:pos x="105" y="477"/>
                      </a:cxn>
                      <a:cxn ang="0">
                        <a:pos x="45" y="501"/>
                      </a:cxn>
                      <a:cxn ang="0">
                        <a:pos x="3" y="483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l-GR"/>
                  </a:p>
                </p:txBody>
              </p:sp>
              <p:sp>
                <p:nvSpPr>
                  <p:cNvPr id="4110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/>
                    <a:ahLst/>
                    <a:cxnLst>
                      <a:cxn ang="0">
                        <a:pos x="100" y="201"/>
                      </a:cxn>
                      <a:cxn ang="0">
                        <a:pos x="16" y="87"/>
                      </a:cxn>
                      <a:cxn ang="0">
                        <a:pos x="4" y="45"/>
                      </a:cxn>
                      <a:cxn ang="0">
                        <a:pos x="28" y="3"/>
                      </a:cxn>
                      <a:cxn ang="0">
                        <a:pos x="130" y="27"/>
                      </a:cxn>
                      <a:cxn ang="0">
                        <a:pos x="250" y="75"/>
                      </a:cxn>
                      <a:cxn ang="0">
                        <a:pos x="364" y="159"/>
                      </a:cxn>
                      <a:cxn ang="0">
                        <a:pos x="388" y="273"/>
                      </a:cxn>
                      <a:cxn ang="0">
                        <a:pos x="340" y="333"/>
                      </a:cxn>
                      <a:cxn ang="0">
                        <a:pos x="244" y="315"/>
                      </a:cxn>
                      <a:cxn ang="0">
                        <a:pos x="100" y="20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l-GR"/>
                  </a:p>
                </p:txBody>
              </p:sp>
              <p:sp>
                <p:nvSpPr>
                  <p:cNvPr id="4111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/>
                    <a:ahLst/>
                    <a:cxnLst>
                      <a:cxn ang="0">
                        <a:pos x="18" y="165"/>
                      </a:cxn>
                      <a:cxn ang="0">
                        <a:pos x="42" y="39"/>
                      </a:cxn>
                      <a:cxn ang="0">
                        <a:pos x="66" y="3"/>
                      </a:cxn>
                      <a:cxn ang="0">
                        <a:pos x="108" y="27"/>
                      </a:cxn>
                      <a:cxn ang="0">
                        <a:pos x="138" y="165"/>
                      </a:cxn>
                      <a:cxn ang="0">
                        <a:pos x="144" y="423"/>
                      </a:cxn>
                      <a:cxn ang="0">
                        <a:pos x="96" y="543"/>
                      </a:cxn>
                      <a:cxn ang="0">
                        <a:pos x="24" y="513"/>
                      </a:cxn>
                      <a:cxn ang="0">
                        <a:pos x="0" y="315"/>
                      </a:cxn>
                      <a:cxn ang="0">
                        <a:pos x="18" y="165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l-GR"/>
                  </a:p>
                </p:txBody>
              </p:sp>
              <p:sp>
                <p:nvSpPr>
                  <p:cNvPr id="4112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/>
                    <a:ahLst/>
                    <a:cxnLst>
                      <a:cxn ang="0">
                        <a:pos x="175" y="61"/>
                      </a:cxn>
                      <a:cxn ang="0">
                        <a:pos x="307" y="19"/>
                      </a:cxn>
                      <a:cxn ang="0">
                        <a:pos x="367" y="7"/>
                      </a:cxn>
                      <a:cxn ang="0">
                        <a:pos x="385" y="61"/>
                      </a:cxn>
                      <a:cxn ang="0">
                        <a:pos x="325" y="133"/>
                      </a:cxn>
                      <a:cxn ang="0">
                        <a:pos x="193" y="223"/>
                      </a:cxn>
                      <a:cxn ang="0">
                        <a:pos x="37" y="247"/>
                      </a:cxn>
                      <a:cxn ang="0">
                        <a:pos x="1" y="187"/>
                      </a:cxn>
                      <a:cxn ang="0">
                        <a:pos x="43" y="115"/>
                      </a:cxn>
                      <a:cxn ang="0">
                        <a:pos x="175" y="61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l-GR"/>
                  </a:p>
                </p:txBody>
              </p:sp>
              <p:sp>
                <p:nvSpPr>
                  <p:cNvPr id="4113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/>
                    <a:ahLst/>
                    <a:cxnLst>
                      <a:cxn ang="0">
                        <a:pos x="78" y="270"/>
                      </a:cxn>
                      <a:cxn ang="0">
                        <a:pos x="24" y="192"/>
                      </a:cxn>
                      <a:cxn ang="0">
                        <a:pos x="0" y="96"/>
                      </a:cxn>
                      <a:cxn ang="0">
                        <a:pos x="24" y="12"/>
                      </a:cxn>
                      <a:cxn ang="0">
                        <a:pos x="120" y="24"/>
                      </a:cxn>
                      <a:cxn ang="0">
                        <a:pos x="180" y="132"/>
                      </a:cxn>
                      <a:cxn ang="0">
                        <a:pos x="234" y="306"/>
                      </a:cxn>
                      <a:cxn ang="0">
                        <a:pos x="204" y="378"/>
                      </a:cxn>
                      <a:cxn ang="0">
                        <a:pos x="168" y="354"/>
                      </a:cxn>
                      <a:cxn ang="0">
                        <a:pos x="78" y="270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el-GR"/>
                  </a:p>
                </p:txBody>
              </p:sp>
            </p:grpSp>
            <p:pic>
              <p:nvPicPr>
                <p:cNvPr id="4114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15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16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17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18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19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0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1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  <p:grpSp>
            <p:nvGrpSpPr>
              <p:cNvPr id="4122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4123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4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5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6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7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8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29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0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1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2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3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4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5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6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7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8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39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40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  <p:pic>
              <p:nvPicPr>
                <p:cNvPr id="4141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3" cstate="print"/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</p:pic>
          </p:grpSp>
        </p:grpSp>
        <p:sp>
          <p:nvSpPr>
            <p:cNvPr id="4142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/>
              <a:ahLst/>
              <a:cxnLst>
                <a:cxn ang="0">
                  <a:pos x="372" y="154"/>
                </a:cxn>
                <a:cxn ang="0">
                  <a:pos x="378" y="412"/>
                </a:cxn>
                <a:cxn ang="0">
                  <a:pos x="312" y="724"/>
                </a:cxn>
                <a:cxn ang="0">
                  <a:pos x="138" y="928"/>
                </a:cxn>
                <a:cxn ang="0">
                  <a:pos x="0" y="976"/>
                </a:cxn>
                <a:cxn ang="0">
                  <a:pos x="0" y="1222"/>
                </a:cxn>
                <a:cxn ang="0">
                  <a:pos x="750" y="1222"/>
                </a:cxn>
                <a:cxn ang="0">
                  <a:pos x="750" y="178"/>
                </a:cxn>
                <a:cxn ang="0">
                  <a:pos x="372" y="154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143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/>
              <a:ahLst/>
              <a:cxnLst>
                <a:cxn ang="0">
                  <a:pos x="0" y="1260"/>
                </a:cxn>
                <a:cxn ang="0">
                  <a:pos x="0" y="1134"/>
                </a:cxn>
                <a:cxn ang="0">
                  <a:pos x="210" y="1032"/>
                </a:cxn>
                <a:cxn ang="0">
                  <a:pos x="324" y="918"/>
                </a:cxn>
                <a:cxn ang="0">
                  <a:pos x="414" y="714"/>
                </a:cxn>
                <a:cxn ang="0">
                  <a:pos x="450" y="456"/>
                </a:cxn>
                <a:cxn ang="0">
                  <a:pos x="438" y="258"/>
                </a:cxn>
                <a:cxn ang="0">
                  <a:pos x="684" y="0"/>
                </a:cxn>
                <a:cxn ang="0">
                  <a:pos x="768" y="18"/>
                </a:cxn>
                <a:cxn ang="0">
                  <a:pos x="768" y="1254"/>
                </a:cxn>
                <a:cxn ang="0">
                  <a:pos x="0" y="1260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144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/>
              <a:ahLst/>
              <a:cxnLst>
                <a:cxn ang="0">
                  <a:pos x="550" y="115"/>
                </a:cxn>
                <a:cxn ang="0">
                  <a:pos x="460" y="529"/>
                </a:cxn>
                <a:cxn ang="0">
                  <a:pos x="298" y="925"/>
                </a:cxn>
                <a:cxn ang="0">
                  <a:pos x="76" y="1267"/>
                </a:cxn>
                <a:cxn ang="0">
                  <a:pos x="4" y="1339"/>
                </a:cxn>
                <a:cxn ang="0">
                  <a:pos x="100" y="1351"/>
                </a:cxn>
                <a:cxn ang="0">
                  <a:pos x="286" y="1399"/>
                </a:cxn>
                <a:cxn ang="0">
                  <a:pos x="394" y="1525"/>
                </a:cxn>
                <a:cxn ang="0">
                  <a:pos x="478" y="1705"/>
                </a:cxn>
                <a:cxn ang="0">
                  <a:pos x="478" y="1969"/>
                </a:cxn>
                <a:cxn ang="0">
                  <a:pos x="370" y="2263"/>
                </a:cxn>
                <a:cxn ang="0">
                  <a:pos x="124" y="2479"/>
                </a:cxn>
                <a:cxn ang="0">
                  <a:pos x="22" y="2515"/>
                </a:cxn>
                <a:cxn ang="0">
                  <a:pos x="196" y="2533"/>
                </a:cxn>
                <a:cxn ang="0">
                  <a:pos x="388" y="2455"/>
                </a:cxn>
                <a:cxn ang="0">
                  <a:pos x="502" y="2299"/>
                </a:cxn>
                <a:cxn ang="0">
                  <a:pos x="598" y="2197"/>
                </a:cxn>
                <a:cxn ang="0">
                  <a:pos x="694" y="2197"/>
                </a:cxn>
                <a:cxn ang="0">
                  <a:pos x="742" y="2230"/>
                </a:cxn>
                <a:cxn ang="0">
                  <a:pos x="712" y="2137"/>
                </a:cxn>
                <a:cxn ang="0">
                  <a:pos x="664" y="1807"/>
                </a:cxn>
                <a:cxn ang="0">
                  <a:pos x="670" y="1561"/>
                </a:cxn>
                <a:cxn ang="0">
                  <a:pos x="718" y="1393"/>
                </a:cxn>
                <a:cxn ang="0">
                  <a:pos x="748" y="1219"/>
                </a:cxn>
                <a:cxn ang="0">
                  <a:pos x="550" y="115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145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/>
              <a:ahLst/>
              <a:cxnLst>
                <a:cxn ang="0">
                  <a:pos x="486" y="3"/>
                </a:cxn>
                <a:cxn ang="0">
                  <a:pos x="402" y="381"/>
                </a:cxn>
                <a:cxn ang="0">
                  <a:pos x="216" y="777"/>
                </a:cxn>
                <a:cxn ang="0">
                  <a:pos x="0" y="1119"/>
                </a:cxn>
                <a:cxn ang="0">
                  <a:pos x="102" y="1101"/>
                </a:cxn>
                <a:cxn ang="0">
                  <a:pos x="282" y="1119"/>
                </a:cxn>
                <a:cxn ang="0">
                  <a:pos x="378" y="1185"/>
                </a:cxn>
                <a:cxn ang="0">
                  <a:pos x="432" y="1269"/>
                </a:cxn>
                <a:cxn ang="0">
                  <a:pos x="444" y="1365"/>
                </a:cxn>
                <a:cxn ang="0">
                  <a:pos x="498" y="1203"/>
                </a:cxn>
                <a:cxn ang="0">
                  <a:pos x="564" y="825"/>
                </a:cxn>
                <a:cxn ang="0">
                  <a:pos x="606" y="363"/>
                </a:cxn>
                <a:cxn ang="0">
                  <a:pos x="486" y="3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4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146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/>
              <a:ahLst/>
              <a:cxnLst>
                <a:cxn ang="0">
                  <a:pos x="42" y="61"/>
                </a:cxn>
                <a:cxn ang="0">
                  <a:pos x="156" y="517"/>
                </a:cxn>
                <a:cxn ang="0">
                  <a:pos x="288" y="991"/>
                </a:cxn>
                <a:cxn ang="0">
                  <a:pos x="414" y="1435"/>
                </a:cxn>
                <a:cxn ang="0">
                  <a:pos x="576" y="1807"/>
                </a:cxn>
                <a:cxn ang="0">
                  <a:pos x="576" y="3055"/>
                </a:cxn>
                <a:cxn ang="0">
                  <a:pos x="414" y="2557"/>
                </a:cxn>
                <a:cxn ang="0">
                  <a:pos x="252" y="1765"/>
                </a:cxn>
                <a:cxn ang="0">
                  <a:pos x="126" y="961"/>
                </a:cxn>
                <a:cxn ang="0">
                  <a:pos x="12" y="151"/>
                </a:cxn>
                <a:cxn ang="0">
                  <a:pos x="42" y="6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4" cstate="print"/>
              <a:srcRect/>
              <a:tile tx="0" ty="0" sx="100000" sy="100000" flip="none" algn="tl"/>
            </a:blipFill>
            <a:ln w="9525" cap="flat" cmpd="sng">
              <a:noFill/>
              <a:prstDash val="solid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147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/>
              <a:ahLst/>
              <a:cxnLst>
                <a:cxn ang="0">
                  <a:pos x="69" y="63"/>
                </a:cxn>
                <a:cxn ang="0">
                  <a:pos x="207" y="549"/>
                </a:cxn>
                <a:cxn ang="0">
                  <a:pos x="381" y="1101"/>
                </a:cxn>
                <a:cxn ang="0">
                  <a:pos x="573" y="1575"/>
                </a:cxn>
                <a:cxn ang="0">
                  <a:pos x="573" y="1935"/>
                </a:cxn>
                <a:cxn ang="0">
                  <a:pos x="321" y="1449"/>
                </a:cxn>
                <a:cxn ang="0">
                  <a:pos x="147" y="699"/>
                </a:cxn>
                <a:cxn ang="0">
                  <a:pos x="15" y="171"/>
                </a:cxn>
                <a:cxn ang="0">
                  <a:pos x="69" y="63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148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149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/>
              <a:ahLst/>
              <a:cxnLst>
                <a:cxn ang="0">
                  <a:pos x="0" y="2094"/>
                </a:cxn>
                <a:cxn ang="0">
                  <a:pos x="66" y="1992"/>
                </a:cxn>
                <a:cxn ang="0">
                  <a:pos x="150" y="1464"/>
                </a:cxn>
                <a:cxn ang="0">
                  <a:pos x="234" y="678"/>
                </a:cxn>
                <a:cxn ang="0">
                  <a:pos x="324" y="0"/>
                </a:cxn>
                <a:cxn ang="0">
                  <a:pos x="0" y="0"/>
                </a:cxn>
                <a:cxn ang="0">
                  <a:pos x="0" y="2094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150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el-GR"/>
            </a:p>
          </p:txBody>
        </p:sp>
        <p:sp>
          <p:nvSpPr>
            <p:cNvPr id="4151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/>
              <a:ahLst/>
              <a:cxnLst>
                <a:cxn ang="0">
                  <a:pos x="1" y="357"/>
                </a:cxn>
                <a:cxn ang="0">
                  <a:pos x="109" y="341"/>
                </a:cxn>
                <a:cxn ang="0">
                  <a:pos x="241" y="305"/>
                </a:cxn>
                <a:cxn ang="0">
                  <a:pos x="353" y="209"/>
                </a:cxn>
                <a:cxn ang="0">
                  <a:pos x="429" y="89"/>
                </a:cxn>
                <a:cxn ang="0">
                  <a:pos x="493" y="17"/>
                </a:cxn>
                <a:cxn ang="0">
                  <a:pos x="577" y="1"/>
                </a:cxn>
                <a:cxn ang="0">
                  <a:pos x="629" y="21"/>
                </a:cxn>
                <a:cxn ang="0">
                  <a:pos x="673" y="65"/>
                </a:cxn>
                <a:cxn ang="0">
                  <a:pos x="673" y="137"/>
                </a:cxn>
                <a:cxn ang="0">
                  <a:pos x="561" y="225"/>
                </a:cxn>
                <a:cxn ang="0">
                  <a:pos x="425" y="297"/>
                </a:cxn>
                <a:cxn ang="0">
                  <a:pos x="245" y="357"/>
                </a:cxn>
                <a:cxn ang="0">
                  <a:pos x="113" y="377"/>
                </a:cxn>
                <a:cxn ang="0">
                  <a:pos x="1" y="357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4152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kumimoji="1" lang="el-GR"/>
            </a:p>
          </p:txBody>
        </p:sp>
      </p:grpSp>
      <p:sp>
        <p:nvSpPr>
          <p:cNvPr id="4153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54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55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/>
          </a:p>
        </p:txBody>
      </p:sp>
      <p:sp>
        <p:nvSpPr>
          <p:cNvPr id="4156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/>
          </a:p>
        </p:txBody>
      </p:sp>
      <p:sp>
        <p:nvSpPr>
          <p:cNvPr id="4157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0E6C9A6-74E7-4CE4-8A97-3D611F2C598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1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4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5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15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15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5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15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15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5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15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15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5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15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15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5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415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415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6"/>
        </a:buBlip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7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09600"/>
            <a:ext cx="7800975" cy="2366963"/>
          </a:xfrm>
        </p:spPr>
        <p:txBody>
          <a:bodyPr/>
          <a:lstStyle/>
          <a:p>
            <a:pPr algn="ctr"/>
            <a:r>
              <a:rPr lang="el-GR" sz="3600" b="1" dirty="0" smtClean="0"/>
              <a:t>Οι αντιλήψεις των μαθητών σε σχέση με την ενέργεια: Παραδείγματα Εναλλακτικών Ιδεών</a:t>
            </a:r>
            <a:endParaRPr lang="el-GR" sz="3600" b="1" dirty="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4419600"/>
            <a:ext cx="6400800" cy="1752600"/>
          </a:xfrm>
        </p:spPr>
        <p:txBody>
          <a:bodyPr/>
          <a:lstStyle/>
          <a:p>
            <a:pPr marL="0" indent="0" algn="r">
              <a:buFontTx/>
              <a:buNone/>
            </a:pPr>
            <a:r>
              <a:rPr lang="el-GR" dirty="0" smtClean="0"/>
              <a:t>Μαρία Καμπούρη</a:t>
            </a:r>
          </a:p>
          <a:p>
            <a:pPr marL="0" indent="0" algn="r">
              <a:buFontTx/>
              <a:buNone/>
            </a:pPr>
            <a:r>
              <a:rPr lang="el-GR" dirty="0" smtClean="0"/>
              <a:t>Πανεπιστήμιο Κύπρου</a:t>
            </a:r>
            <a:endParaRPr lang="en-US" dirty="0" smtClean="0"/>
          </a:p>
          <a:p>
            <a:pPr marL="0" indent="0" algn="r">
              <a:buFontTx/>
              <a:buNone/>
            </a:pPr>
            <a:endParaRPr lang="el-GR" dirty="0" smtClean="0"/>
          </a:p>
        </p:txBody>
      </p:sp>
      <p:pic>
        <p:nvPicPr>
          <p:cNvPr id="20482" name="Picture 2" descr="http://greenplanetethics.com/wordpress/wp-content/uploads/2012/05/alternative-energ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645024"/>
            <a:ext cx="2857500" cy="3048001"/>
          </a:xfrm>
          <a:prstGeom prst="rect">
            <a:avLst/>
          </a:prstGeom>
          <a:noFill/>
        </p:spPr>
      </p:pic>
      <p:pic>
        <p:nvPicPr>
          <p:cNvPr id="48132" name="Picture 4" descr="j029912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36912"/>
            <a:ext cx="1229148" cy="20173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475656" y="2492896"/>
            <a:ext cx="5688632" cy="180029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547664" y="2852936"/>
            <a:ext cx="547260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l-GR" sz="3200" dirty="0" smtClean="0"/>
              <a:t>Σας ευχαριστώ για την προσοχή σας</a:t>
            </a:r>
            <a:r>
              <a:rPr lang="en-US" sz="3200" dirty="0" smtClean="0"/>
              <a:t>!</a:t>
            </a:r>
            <a:endParaRPr lang="en-US" sz="3200" dirty="0"/>
          </a:p>
        </p:txBody>
      </p:sp>
      <p:pic>
        <p:nvPicPr>
          <p:cNvPr id="93186" name="Picture 2" descr="https://encrypted-tbn1.gstatic.com/images?q=tbn:ANd9GcQcqZaaU45_QxPCL87Ik3oyQi6N2YRadzGVb8LSdqEd2A3jraX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60648"/>
            <a:ext cx="2305050" cy="1981201"/>
          </a:xfrm>
          <a:prstGeom prst="rect">
            <a:avLst/>
          </a:prstGeom>
          <a:noFill/>
        </p:spPr>
      </p:pic>
      <p:pic>
        <p:nvPicPr>
          <p:cNvPr id="93188" name="Picture 4" descr="https://encrypted-tbn0.gstatic.com/images?q=tbn:ANd9GcTPE9or0OCOMc2LknOAtysl0lFGWw-J3Q_psnRiPYKC4Y8u1RcMQvyf_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4725144"/>
            <a:ext cx="2524125" cy="18192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149896"/>
            <a:ext cx="7560840" cy="551946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400" dirty="0" smtClean="0"/>
              <a:t>Ο</a:t>
            </a:r>
            <a:r>
              <a:rPr lang="el-GR" sz="2400" dirty="0" smtClean="0"/>
              <a:t> </a:t>
            </a:r>
            <a:r>
              <a:rPr lang="el-GR" sz="2400" dirty="0" smtClean="0"/>
              <a:t>άνθρωπος διαμορφώνει επιστημονικές ιδέες για τον κόσμο γύρω του και το πώς λειτουργεί </a:t>
            </a:r>
            <a:r>
              <a:rPr lang="en-US" sz="2400" dirty="0" smtClean="0"/>
              <a:t>(Johnston,1995).  </a:t>
            </a:r>
            <a:endParaRPr lang="el-GR" sz="2400" dirty="0" smtClean="0"/>
          </a:p>
          <a:p>
            <a:pPr>
              <a:lnSpc>
                <a:spcPct val="80000"/>
              </a:lnSpc>
            </a:pPr>
            <a:endParaRPr lang="el-GR" sz="2400" dirty="0" smtClean="0"/>
          </a:p>
          <a:p>
            <a:pPr>
              <a:lnSpc>
                <a:spcPct val="80000"/>
              </a:lnSpc>
            </a:pPr>
            <a:r>
              <a:rPr lang="el-GR" sz="2400" dirty="0" smtClean="0"/>
              <a:t>Οι μαθητές κουβαλούν μαζί τους σχολείο ιδέες για διάφορα φυσικά φαινόμενα και κάνουν υποθέσεις με βάση αντιλήψεις και ιδέες που διαμορφώνουν μέσα από καθημερινές τους δραστηριότητες</a:t>
            </a:r>
            <a:r>
              <a:rPr lang="en-US" sz="2400" dirty="0" smtClean="0"/>
              <a:t> </a:t>
            </a:r>
            <a:r>
              <a:rPr lang="el-GR" sz="2400" dirty="0" smtClean="0"/>
              <a:t>κι εμπειρίες (</a:t>
            </a:r>
            <a:r>
              <a:rPr lang="en-US" sz="2400" dirty="0" smtClean="0"/>
              <a:t>Bradley,1996).</a:t>
            </a:r>
            <a:endParaRPr lang="el-GR" sz="2400" dirty="0" smtClean="0"/>
          </a:p>
          <a:p>
            <a:pPr>
              <a:lnSpc>
                <a:spcPct val="80000"/>
              </a:lnSpc>
            </a:pPr>
            <a:endParaRPr lang="el-GR" sz="2400" dirty="0" smtClean="0"/>
          </a:p>
          <a:p>
            <a:pPr>
              <a:lnSpc>
                <a:spcPct val="80000"/>
              </a:lnSpc>
            </a:pPr>
            <a:r>
              <a:rPr lang="el-GR" sz="2400" dirty="0" smtClean="0"/>
              <a:t>Κύρια πηγή δυσκολίας στη διδασκαλία της ενέργειας:</a:t>
            </a:r>
          </a:p>
          <a:p>
            <a:pPr lvl="1">
              <a:lnSpc>
                <a:spcPct val="80000"/>
              </a:lnSpc>
            </a:pPr>
            <a:r>
              <a:rPr lang="el-GR" sz="2000" dirty="0" smtClean="0"/>
              <a:t>Οι εκπαιδευτικοί δεν αναγνωρίζουν ότι οι μαθητές έχουν αρκετά ανεπτυγμένες ιδέες στο θέμα της ενέργειας</a:t>
            </a:r>
          </a:p>
          <a:p>
            <a:pPr lvl="1">
              <a:lnSpc>
                <a:spcPct val="80000"/>
              </a:lnSpc>
            </a:pPr>
            <a:r>
              <a:rPr lang="el-GR" sz="2000" dirty="0" smtClean="0"/>
              <a:t>Οι ιδέες αυτές συχνά δεν συμφωνούν με το τι είναι γενικά αποδεκτό από την επιστημονική κοινότητα (εναλλακτικές ιδέες) (</a:t>
            </a:r>
            <a:r>
              <a:rPr lang="en-US" sz="2000" dirty="0" smtClean="0"/>
              <a:t>Watts, 1983).</a:t>
            </a:r>
            <a:endParaRPr lang="el-GR" sz="2000" dirty="0" smtClean="0"/>
          </a:p>
          <a:p>
            <a:pPr>
              <a:lnSpc>
                <a:spcPct val="80000"/>
              </a:lnSpc>
              <a:buNone/>
            </a:pPr>
            <a:endParaRPr lang="el-GR" sz="2400" dirty="0" smtClean="0"/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251520" y="260648"/>
            <a:ext cx="5616624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" name="WordArt 9"/>
          <p:cNvSpPr>
            <a:spLocks noChangeArrowheads="1" noChangeShapeType="1" noTextEdit="1"/>
          </p:cNvSpPr>
          <p:nvPr/>
        </p:nvSpPr>
        <p:spPr bwMode="auto">
          <a:xfrm>
            <a:off x="251520" y="332656"/>
            <a:ext cx="5616624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l-GR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Βιβλιογραφική Ανασκόπηση</a:t>
            </a:r>
            <a:endParaRPr lang="el-GR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60648"/>
            <a:ext cx="7956376" cy="633670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2400" dirty="0" smtClean="0"/>
              <a:t>Οι εναλλακτικές ιδέες των μαθητών είναι:</a:t>
            </a:r>
          </a:p>
          <a:p>
            <a:pPr lvl="1">
              <a:lnSpc>
                <a:spcPct val="80000"/>
              </a:lnSpc>
            </a:pPr>
            <a:r>
              <a:rPr lang="el-GR" sz="2400" b="1" dirty="0" smtClean="0"/>
              <a:t>Βασισμένες στη λογική </a:t>
            </a:r>
            <a:r>
              <a:rPr lang="el-GR" sz="2400" dirty="0" smtClean="0"/>
              <a:t>(μέρος μιας περίπλοκης εξήγησης)</a:t>
            </a:r>
          </a:p>
          <a:p>
            <a:pPr lvl="1">
              <a:lnSpc>
                <a:spcPct val="80000"/>
              </a:lnSpc>
            </a:pPr>
            <a:r>
              <a:rPr lang="el-GR" sz="2400" b="1" dirty="0" smtClean="0"/>
              <a:t>Επαναλαμβάνονται </a:t>
            </a:r>
            <a:r>
              <a:rPr lang="el-GR" sz="2400" dirty="0" smtClean="0"/>
              <a:t>για συγκεκριμένα φαινόμενα</a:t>
            </a:r>
          </a:p>
          <a:p>
            <a:pPr lvl="1">
              <a:lnSpc>
                <a:spcPct val="80000"/>
              </a:lnSpc>
            </a:pPr>
            <a:r>
              <a:rPr lang="el-GR" sz="2400" b="1" dirty="0" smtClean="0"/>
              <a:t>Δεν αλλάζουν εύκολα </a:t>
            </a:r>
            <a:r>
              <a:rPr lang="el-GR" sz="2400" dirty="0" smtClean="0"/>
              <a:t>και αποτελούν</a:t>
            </a:r>
            <a:r>
              <a:rPr lang="el-GR" sz="2400" b="1" dirty="0" smtClean="0"/>
              <a:t> εμπόδιο στην κατανόηση επιστημονικών εννοιών </a:t>
            </a:r>
            <a:endParaRPr lang="el-GR" sz="2400" dirty="0" smtClean="0"/>
          </a:p>
          <a:p>
            <a:pPr lvl="1">
              <a:lnSpc>
                <a:spcPct val="80000"/>
              </a:lnSpc>
            </a:pPr>
            <a:r>
              <a:rPr lang="el-GR" sz="2400" dirty="0" smtClean="0"/>
              <a:t>Κάνουν την </a:t>
            </a:r>
            <a:r>
              <a:rPr lang="el-GR" sz="2400" b="1" dirty="0" smtClean="0"/>
              <a:t>μάθηση </a:t>
            </a:r>
            <a:r>
              <a:rPr lang="el-GR" sz="2400" dirty="0" smtClean="0"/>
              <a:t>μια</a:t>
            </a:r>
            <a:r>
              <a:rPr lang="el-GR" sz="2400" b="1" dirty="0" smtClean="0"/>
              <a:t> δύσκολη διαδικασία </a:t>
            </a:r>
            <a:r>
              <a:rPr lang="el-GR" sz="2400" dirty="0" smtClean="0"/>
              <a:t>για τους μαθητές</a:t>
            </a:r>
            <a:endParaRPr lang="en-US" sz="2400" dirty="0" smtClean="0"/>
          </a:p>
          <a:p>
            <a:pPr lvl="1">
              <a:lnSpc>
                <a:spcPct val="80000"/>
              </a:lnSpc>
              <a:buNone/>
            </a:pP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l-GR" sz="2400" b="1" dirty="0" smtClean="0"/>
              <a:t>Για να διδάξουμε την ενέργεια </a:t>
            </a:r>
            <a:r>
              <a:rPr lang="el-GR" sz="2400" dirty="0" smtClean="0"/>
              <a:t>θα πρέπει πρώτα </a:t>
            </a:r>
            <a:r>
              <a:rPr lang="el-GR" sz="2400" b="1" dirty="0" smtClean="0"/>
              <a:t>να</a:t>
            </a:r>
            <a:r>
              <a:rPr lang="el-GR" sz="2400" dirty="0" smtClean="0"/>
              <a:t> </a:t>
            </a:r>
            <a:r>
              <a:rPr lang="el-GR" sz="2400" b="1" dirty="0" smtClean="0"/>
              <a:t>εντοπίσουμε τις εναλλακτικές ιδέες </a:t>
            </a:r>
            <a:r>
              <a:rPr lang="el-GR" sz="2400" dirty="0" smtClean="0"/>
              <a:t>των μαθητών</a:t>
            </a:r>
          </a:p>
          <a:p>
            <a:pPr>
              <a:lnSpc>
                <a:spcPct val="80000"/>
              </a:lnSpc>
              <a:buNone/>
            </a:pPr>
            <a:r>
              <a:rPr lang="el-GR" sz="24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el-GR" sz="2400" dirty="0" smtClean="0"/>
              <a:t>Οι εκπαιδευτικοί πολύ </a:t>
            </a:r>
            <a:r>
              <a:rPr lang="el-GR" sz="2400" b="1" dirty="0" smtClean="0"/>
              <a:t>σπάνια έχουν τον χρόνο </a:t>
            </a:r>
            <a:r>
              <a:rPr lang="el-GR" sz="2400" dirty="0" smtClean="0"/>
              <a:t>να εντοπίσουν τις εναλλακτικές ιδέες των μαθητών και συχνά αναγκάζονται να υιοθετούν ένα </a:t>
            </a:r>
            <a:r>
              <a:rPr lang="el-GR" sz="2400" b="1" dirty="0" smtClean="0"/>
              <a:t>γενικό επίπεδο ικανοτήτων και γνώσεων </a:t>
            </a:r>
            <a:r>
              <a:rPr lang="el-GR" sz="2400" dirty="0" smtClean="0"/>
              <a:t>για όλη την τάξη</a:t>
            </a:r>
          </a:p>
          <a:p>
            <a:pPr algn="r">
              <a:lnSpc>
                <a:spcPct val="80000"/>
              </a:lnSpc>
              <a:buNone/>
            </a:pPr>
            <a:endParaRPr lang="el-GR" sz="2400" dirty="0" smtClean="0"/>
          </a:p>
          <a:p>
            <a:pPr algn="r">
              <a:lnSpc>
                <a:spcPct val="80000"/>
              </a:lnSpc>
              <a:buNone/>
            </a:pPr>
            <a:r>
              <a:rPr lang="en-US" sz="1800" dirty="0" smtClean="0"/>
              <a:t>(Eaton, Anderson &amp; Smith, 1984</a:t>
            </a:r>
            <a:r>
              <a:rPr lang="el-GR" sz="1800" dirty="0" smtClean="0"/>
              <a:t>; </a:t>
            </a:r>
            <a:r>
              <a:rPr lang="en-US" sz="1800" dirty="0" smtClean="0"/>
              <a:t>Watts, 1983</a:t>
            </a:r>
            <a:r>
              <a:rPr lang="el-GR" sz="1800" dirty="0" smtClean="0"/>
              <a:t>, </a:t>
            </a:r>
            <a:r>
              <a:rPr lang="en-US" sz="1800" dirty="0" smtClean="0"/>
              <a:t>Chen,</a:t>
            </a:r>
            <a:r>
              <a:rPr lang="el-GR" sz="1800" dirty="0" smtClean="0"/>
              <a:t> </a:t>
            </a:r>
            <a:r>
              <a:rPr lang="en-US" sz="1800" dirty="0" err="1" smtClean="0"/>
              <a:t>Kirkby</a:t>
            </a:r>
            <a:r>
              <a:rPr lang="en-US" sz="1800" dirty="0" smtClean="0"/>
              <a:t> &amp; Morin, 2006)</a:t>
            </a:r>
          </a:p>
          <a:p>
            <a:pPr lvl="1" algn="r">
              <a:lnSpc>
                <a:spcPct val="80000"/>
              </a:lnSpc>
              <a:buNone/>
            </a:pPr>
            <a:endParaRPr lang="el-GR" sz="2400" dirty="0" smtClean="0"/>
          </a:p>
          <a:p>
            <a:pPr lvl="1" algn="r">
              <a:lnSpc>
                <a:spcPct val="80000"/>
              </a:lnSpc>
              <a:buFontTx/>
              <a:buNone/>
            </a:pPr>
            <a:endParaRPr lang="en-US" sz="2400" dirty="0" smtClean="0"/>
          </a:p>
          <a:p>
            <a:pPr>
              <a:lnSpc>
                <a:spcPct val="80000"/>
              </a:lnSpc>
            </a:pPr>
            <a:endParaRPr lang="el-G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7593285" cy="1143000"/>
          </a:xfrm>
        </p:spPr>
        <p:txBody>
          <a:bodyPr/>
          <a:lstStyle/>
          <a:p>
            <a:r>
              <a:rPr lang="el-GR" dirty="0" smtClean="0"/>
              <a:t>Παραδείγματα Εναλλακτικών Ιδεών – Ενέργεια (1)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7620843" cy="5142755"/>
          </a:xfrm>
        </p:spPr>
        <p:txBody>
          <a:bodyPr/>
          <a:lstStyle/>
          <a:p>
            <a:r>
              <a:rPr lang="el-GR" sz="2400" dirty="0" smtClean="0"/>
              <a:t>Σε σχέση με την ενέργεια:</a:t>
            </a:r>
          </a:p>
          <a:p>
            <a:pPr lvl="1"/>
            <a:r>
              <a:rPr lang="el-GR" sz="2400" dirty="0" smtClean="0"/>
              <a:t>Σύγχυση με καθημερινή χρήση λέξης (είμαι κουρασμένος-δεν έχω ενέργεια)</a:t>
            </a:r>
          </a:p>
          <a:p>
            <a:pPr lvl="1"/>
            <a:r>
              <a:rPr lang="el-GR" sz="2400" dirty="0" smtClean="0"/>
              <a:t>Όταν κάτι έχει ενέργεια, είναι με κάποιο τρόπο ζωντανό</a:t>
            </a:r>
          </a:p>
          <a:p>
            <a:pPr lvl="1"/>
            <a:r>
              <a:rPr lang="el-GR" sz="2400" dirty="0" smtClean="0"/>
              <a:t>Η ενέργεια δραστηριοποιείται μετά από μια διαδικασία (π.χ. φαγητό - όταν το καταναλώσουμε, άνθρακα - όταν τον κάψουμε</a:t>
            </a:r>
            <a:r>
              <a:rPr lang="el-GR" sz="2400" dirty="0" smtClean="0"/>
              <a:t>)</a:t>
            </a:r>
          </a:p>
          <a:p>
            <a:pPr lvl="1"/>
            <a:r>
              <a:rPr lang="el-GR" sz="2400" dirty="0" smtClean="0"/>
              <a:t>Μοντέλο μεταφοράς ενέργειας (συσχετισμός με ηλεκτρική ροή του ρεύματος – «η ενέργεια μεταφέρεται από τα ηλεκτρόνια στη λάμπα και ανάβει) </a:t>
            </a:r>
          </a:p>
          <a:p>
            <a:pPr lvl="1"/>
            <a:endParaRPr lang="el-GR" dirty="0" smtClean="0"/>
          </a:p>
          <a:p>
            <a:pPr lvl="1">
              <a:buNone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Παραδείγματα Εναλλακτικών Ιδεών - Ενέργεια (2)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524" y="1598613"/>
            <a:ext cx="7692852" cy="5070747"/>
          </a:xfrm>
        </p:spPr>
        <p:txBody>
          <a:bodyPr/>
          <a:lstStyle/>
          <a:p>
            <a:r>
              <a:rPr lang="el-GR" sz="2400" dirty="0" smtClean="0"/>
              <a:t>Σύνδεση με ανθρώπους - έχει ανθρώπινα χαρακτηριστικά (κουτί σε λόφο – άνθρωπος έχει ενέργεια γιατί το σπρώχνει – το κουτί δεν έχει ενέργεια)</a:t>
            </a:r>
          </a:p>
          <a:p>
            <a:r>
              <a:rPr lang="el-GR" sz="2400" dirty="0" smtClean="0"/>
              <a:t>Σύνδεση με μια προφανής δραστηριότητα – σύνδεση με ρήματα (Το τηλέφωνο κτυπά/ Τα ξύλα καίγονται)</a:t>
            </a:r>
          </a:p>
          <a:p>
            <a:r>
              <a:rPr lang="el-GR" sz="2400" dirty="0" smtClean="0"/>
              <a:t>Ενέργεια ως προϊόν πράξεων </a:t>
            </a:r>
            <a:r>
              <a:rPr lang="el-GR" sz="2400" dirty="0" smtClean="0"/>
              <a:t>-Δημιουργείται </a:t>
            </a:r>
            <a:r>
              <a:rPr lang="el-GR" sz="2400" dirty="0" smtClean="0"/>
              <a:t>και μετά </a:t>
            </a:r>
            <a:r>
              <a:rPr lang="el-GR" sz="2400" dirty="0" smtClean="0"/>
              <a:t>εξαφανίζεται</a:t>
            </a:r>
          </a:p>
          <a:p>
            <a:pPr marL="342900" lvl="1" indent="-342900">
              <a:buSzTx/>
              <a:buBlip>
                <a:blip r:embed="rId2"/>
              </a:buBlip>
            </a:pPr>
            <a:r>
              <a:rPr lang="el-GR" sz="2400" dirty="0" smtClean="0"/>
              <a:t>Προέρχεται από τον άνθρωπο ή από πηγές</a:t>
            </a:r>
          </a:p>
          <a:p>
            <a:r>
              <a:rPr lang="el-GR" sz="2400" dirty="0" smtClean="0"/>
              <a:t>Λειτουργική (είδος καυσίμου με όρια – μέρος συσκευών που κάνουν τη ζωή πιο άνετη)</a:t>
            </a:r>
          </a:p>
          <a:p>
            <a:endParaRPr lang="el-GR" sz="2400" dirty="0" smtClean="0"/>
          </a:p>
          <a:p>
            <a:pPr>
              <a:buNone/>
            </a:pP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244407" cy="1257771"/>
          </a:xfrm>
        </p:spPr>
        <p:txBody>
          <a:bodyPr/>
          <a:lstStyle/>
          <a:p>
            <a:r>
              <a:rPr lang="el-GR" sz="3600" dirty="0" smtClean="0"/>
              <a:t>Παραδείγματα Εναλλακτικών Ιδεών - Υπερθέρμανση του Πλανήτη (1)</a:t>
            </a:r>
            <a:endParaRPr lang="el-GR" sz="360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07504" y="1268760"/>
            <a:ext cx="8064896" cy="6120680"/>
          </a:xfrm>
        </p:spPr>
        <p:txBody>
          <a:bodyPr/>
          <a:lstStyle/>
          <a:p>
            <a:pPr>
              <a:buNone/>
            </a:pPr>
            <a:r>
              <a:rPr lang="el-GR" sz="2800" dirty="0" smtClean="0"/>
              <a:t>Ιδέες μαθητών:</a:t>
            </a:r>
          </a:p>
          <a:p>
            <a:r>
              <a:rPr lang="el-GR" sz="2800" b="1" dirty="0" smtClean="0"/>
              <a:t>Αιτίες: </a:t>
            </a:r>
            <a:r>
              <a:rPr lang="el-GR" sz="2800" dirty="0" smtClean="0"/>
              <a:t>Μόλυνση θαλασσών και ποταμών με σκουπίδια, Χρήση φυτοφαρμάκων και Καύσιμα</a:t>
            </a:r>
          </a:p>
          <a:p>
            <a:r>
              <a:rPr lang="el-GR" sz="2800" b="1" dirty="0" smtClean="0"/>
              <a:t>Μείωση φαινομένου:      </a:t>
            </a:r>
          </a:p>
          <a:p>
            <a:pPr>
              <a:buNone/>
            </a:pPr>
            <a:r>
              <a:rPr lang="el-GR" sz="2800" dirty="0" smtClean="0"/>
              <a:t>    Φιλική προς το περιβάλλον συμπεριφορά (π.χ. προστασία ειδών υπό εξαφάνιση)</a:t>
            </a:r>
          </a:p>
          <a:p>
            <a:pPr>
              <a:buNone/>
            </a:pPr>
            <a:r>
              <a:rPr lang="el-GR" sz="2800" dirty="0" smtClean="0"/>
              <a:t>     Θάψιμο σκουπιδιών (όχι κάψιμο) (αποσύνθεση </a:t>
            </a:r>
            <a:r>
              <a:rPr lang="en-US" sz="2800" dirty="0" smtClean="0"/>
              <a:t>–</a:t>
            </a:r>
            <a:r>
              <a:rPr lang="el-GR" sz="2800" dirty="0" smtClean="0"/>
              <a:t>παράγωγή μεθανίου και </a:t>
            </a:r>
            <a:r>
              <a:rPr lang="en-US" sz="2800" dirty="0" smtClean="0"/>
              <a:t>CO2)</a:t>
            </a:r>
            <a:endParaRPr lang="el-GR" sz="2800" dirty="0" smtClean="0"/>
          </a:p>
          <a:p>
            <a:pPr>
              <a:buNone/>
            </a:pPr>
            <a:r>
              <a:rPr lang="el-GR" sz="2800" dirty="0" smtClean="0"/>
              <a:t>    Μείωση χρήσης πυρηνικής ενέργειας (σύνδεση με περιβαλλοντικά προβλήματα)</a:t>
            </a:r>
          </a:p>
          <a:p>
            <a:endParaRPr lang="el-GR" sz="2800" dirty="0" smtClean="0"/>
          </a:p>
        </p:txBody>
      </p:sp>
      <p:sp>
        <p:nvSpPr>
          <p:cNvPr id="9" name="Right Arrow 8"/>
          <p:cNvSpPr/>
          <p:nvPr/>
        </p:nvSpPr>
        <p:spPr>
          <a:xfrm>
            <a:off x="107504" y="3429000"/>
            <a:ext cx="36004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Right Arrow 10"/>
          <p:cNvSpPr/>
          <p:nvPr/>
        </p:nvSpPr>
        <p:spPr>
          <a:xfrm>
            <a:off x="107504" y="4293096"/>
            <a:ext cx="36004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12" name="Right Arrow 11"/>
          <p:cNvSpPr/>
          <p:nvPr/>
        </p:nvSpPr>
        <p:spPr>
          <a:xfrm>
            <a:off x="107504" y="5301208"/>
            <a:ext cx="360040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28800"/>
            <a:ext cx="7848872" cy="5373216"/>
          </a:xfrm>
        </p:spPr>
        <p:txBody>
          <a:bodyPr/>
          <a:lstStyle/>
          <a:p>
            <a:pPr>
              <a:buNone/>
            </a:pPr>
            <a:r>
              <a:rPr lang="el-GR" b="1" dirty="0" smtClean="0"/>
              <a:t>Ιδέες που παραμένουν </a:t>
            </a:r>
            <a:r>
              <a:rPr lang="el-GR" dirty="0" smtClean="0"/>
              <a:t>(μαθητών </a:t>
            </a:r>
            <a:r>
              <a:rPr lang="el-GR" dirty="0" smtClean="0"/>
              <a:t>και </a:t>
            </a:r>
            <a:r>
              <a:rPr lang="el-GR" dirty="0" smtClean="0"/>
              <a:t>φοιτητών):</a:t>
            </a:r>
          </a:p>
          <a:p>
            <a:r>
              <a:rPr lang="el-GR" dirty="0" smtClean="0"/>
              <a:t>Χρήση αμόλυβδης βενζίνης      μείωση φαινομένου</a:t>
            </a:r>
          </a:p>
          <a:p>
            <a:r>
              <a:rPr lang="el-GR" dirty="0" smtClean="0"/>
              <a:t>Υπερθέρμανση πλανήτη       καρκίνος δέρματος</a:t>
            </a:r>
          </a:p>
          <a:p>
            <a:r>
              <a:rPr lang="el-GR" dirty="0" smtClean="0"/>
              <a:t>Προστασία του στρώματος όζοντος    μείωση φαινομένου </a:t>
            </a:r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260648"/>
            <a:ext cx="8385373" cy="1257772"/>
          </a:xfrm>
        </p:spPr>
        <p:txBody>
          <a:bodyPr/>
          <a:lstStyle/>
          <a:p>
            <a:r>
              <a:rPr lang="el-GR" dirty="0" smtClean="0"/>
              <a:t>Παραδείγματα Εναλλακτικών Ιδεών - Υπερθέρμανση του Πλανήτη (2)</a:t>
            </a:r>
            <a:endParaRPr lang="el-GR" dirty="0"/>
          </a:p>
        </p:txBody>
      </p:sp>
      <p:sp>
        <p:nvSpPr>
          <p:cNvPr id="7" name="Right Arrow 6"/>
          <p:cNvSpPr/>
          <p:nvPr/>
        </p:nvSpPr>
        <p:spPr>
          <a:xfrm>
            <a:off x="5004048" y="4077072"/>
            <a:ext cx="504056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Right Arrow 7"/>
          <p:cNvSpPr/>
          <p:nvPr/>
        </p:nvSpPr>
        <p:spPr>
          <a:xfrm>
            <a:off x="5508104" y="2996952"/>
            <a:ext cx="504056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Right Arrow 8"/>
          <p:cNvSpPr/>
          <p:nvPr/>
        </p:nvSpPr>
        <p:spPr>
          <a:xfrm>
            <a:off x="6948264" y="5013176"/>
            <a:ext cx="504056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0648"/>
            <a:ext cx="7812360" cy="1080120"/>
          </a:xfrm>
        </p:spPr>
        <p:txBody>
          <a:bodyPr/>
          <a:lstStyle/>
          <a:p>
            <a:r>
              <a:rPr lang="el-GR" sz="3600" dirty="0" smtClean="0"/>
              <a:t>Ενέργεια και Υπερθέρμανση του Πλανήτη</a:t>
            </a:r>
            <a:endParaRPr lang="el-G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7548835" cy="5259387"/>
          </a:xfrm>
        </p:spPr>
        <p:txBody>
          <a:bodyPr/>
          <a:lstStyle/>
          <a:p>
            <a:r>
              <a:rPr lang="el-GR" dirty="0" smtClean="0"/>
              <a:t>Δύσκολο θέμα για διδασκαλία – αφηρημένη ιδέα (εμπειρική μάθηση)</a:t>
            </a:r>
          </a:p>
          <a:p>
            <a:r>
              <a:rPr lang="el-GR" dirty="0" smtClean="0"/>
              <a:t>Αφορά όλο τον κόσμο – δεν είναι αισθητό σε ατομικό επίπεδο</a:t>
            </a:r>
          </a:p>
          <a:p>
            <a:r>
              <a:rPr lang="el-GR" dirty="0" smtClean="0"/>
              <a:t>Σύγχυση με φαινόμενο του </a:t>
            </a:r>
            <a:r>
              <a:rPr lang="el-GR" dirty="0" smtClean="0"/>
              <a:t>θερμοκηπίου και τρύπα όζοντος</a:t>
            </a:r>
            <a:endParaRPr lang="el-GR" dirty="0" smtClean="0"/>
          </a:p>
          <a:p>
            <a:r>
              <a:rPr lang="el-GR" dirty="0" smtClean="0"/>
              <a:t>Εναλλακτικές ιδέες       Παραμένουν στην ενηλικίωση (άτομα τα οποία καλούνται να πάρουν σημαντικές αποφάσεις π.χ. πολιτικές κλπ)</a:t>
            </a:r>
          </a:p>
        </p:txBody>
      </p:sp>
      <p:sp>
        <p:nvSpPr>
          <p:cNvPr id="4" name="Right Arrow 3"/>
          <p:cNvSpPr/>
          <p:nvPr/>
        </p:nvSpPr>
        <p:spPr>
          <a:xfrm>
            <a:off x="4211960" y="4869160"/>
            <a:ext cx="43204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097341" cy="1052736"/>
          </a:xfrm>
        </p:spPr>
        <p:txBody>
          <a:bodyPr/>
          <a:lstStyle/>
          <a:p>
            <a:r>
              <a:rPr lang="el-GR" dirty="0" smtClean="0"/>
              <a:t>Κλείσιμο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80728"/>
            <a:ext cx="7776864" cy="5574803"/>
          </a:xfrm>
        </p:spPr>
        <p:txBody>
          <a:bodyPr/>
          <a:lstStyle/>
          <a:p>
            <a:r>
              <a:rPr lang="el-GR" sz="2800" dirty="0" smtClean="0"/>
              <a:t>Λογικές </a:t>
            </a:r>
            <a:r>
              <a:rPr lang="el-GR" sz="2800" dirty="0" smtClean="0"/>
              <a:t>εξηγήσεις </a:t>
            </a:r>
            <a:r>
              <a:rPr lang="el-GR" sz="2800" dirty="0" smtClean="0"/>
              <a:t>εναλλακτικών </a:t>
            </a:r>
            <a:r>
              <a:rPr lang="el-GR" sz="2800" dirty="0" smtClean="0"/>
              <a:t>ιδεών </a:t>
            </a:r>
          </a:p>
          <a:p>
            <a:r>
              <a:rPr lang="el-GR" sz="2800" dirty="0" smtClean="0"/>
              <a:t>Φεύγει από πάνω τους η ευθύνη (κύριες αιτίες: </a:t>
            </a:r>
            <a:r>
              <a:rPr lang="el-GR" sz="2800" dirty="0" smtClean="0"/>
              <a:t>καύσιμα από </a:t>
            </a:r>
            <a:r>
              <a:rPr lang="el-GR" sz="2800" dirty="0" smtClean="0"/>
              <a:t>εργοστάσια και </a:t>
            </a:r>
            <a:r>
              <a:rPr lang="el-GR" sz="2800" dirty="0" smtClean="0"/>
              <a:t>αυτοκίνητα – αμόλυβδη βενζίνη </a:t>
            </a:r>
            <a:r>
              <a:rPr lang="el-GR" sz="2800" dirty="0" smtClean="0"/>
              <a:t>)</a:t>
            </a:r>
            <a:endParaRPr lang="el-GR" sz="2800" dirty="0" smtClean="0"/>
          </a:p>
          <a:p>
            <a:endParaRPr lang="el-GR" sz="2800" dirty="0" smtClean="0"/>
          </a:p>
          <a:p>
            <a:r>
              <a:rPr lang="el-GR" sz="2800" dirty="0" smtClean="0"/>
              <a:t>Ενθάρρυνση μαθητών και πρόκληση ενδιαφέροντος</a:t>
            </a:r>
          </a:p>
          <a:p>
            <a:r>
              <a:rPr lang="el-GR" sz="2800" dirty="0" smtClean="0"/>
              <a:t>Μικρές πράξεις (ατομικές) – πολλών ανθρώπων      σημαντικό αποτέλεσμα</a:t>
            </a:r>
          </a:p>
          <a:p>
            <a:r>
              <a:rPr lang="el-GR" sz="2800" dirty="0" smtClean="0"/>
              <a:t>Οι μαθητές (ως άτομα) έχουν την ικανότητα αλλά και την ευθύνη να συνεισφέρουν στη μείωση τέτοιων φαινομένων </a:t>
            </a:r>
          </a:p>
          <a:p>
            <a:endParaRPr lang="el-GR" sz="2800" dirty="0" smtClean="0"/>
          </a:p>
          <a:p>
            <a:endParaRPr lang="el-GR" sz="2800" dirty="0" smtClean="0"/>
          </a:p>
          <a:p>
            <a:endParaRPr lang="el-GR" dirty="0"/>
          </a:p>
        </p:txBody>
      </p:sp>
      <p:sp>
        <p:nvSpPr>
          <p:cNvPr id="4" name="Down Arrow 3"/>
          <p:cNvSpPr/>
          <p:nvPr/>
        </p:nvSpPr>
        <p:spPr>
          <a:xfrm>
            <a:off x="3131840" y="2924944"/>
            <a:ext cx="720080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4098" name="Picture 2" descr="http://t1.gstatic.com/images?q=tbn:ANd9GcQkvInAA2nq2usYHIATF1MOa06sJRqJEDWH1tLiDXJCrORbSqd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3284984"/>
            <a:ext cx="1296144" cy="1701553"/>
          </a:xfrm>
          <a:prstGeom prst="rect">
            <a:avLst/>
          </a:prstGeom>
          <a:noFill/>
        </p:spPr>
      </p:pic>
      <p:sp>
        <p:nvSpPr>
          <p:cNvPr id="6" name="Right Arrow 5"/>
          <p:cNvSpPr/>
          <p:nvPr/>
        </p:nvSpPr>
        <p:spPr>
          <a:xfrm>
            <a:off x="2339752" y="4941168"/>
            <a:ext cx="360040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imono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Kimon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3683</TotalTime>
  <Words>606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Kimono</vt:lpstr>
      <vt:lpstr>Οι αντιλήψεις των μαθητών σε σχέση με την ενέργεια: Παραδείγματα Εναλλακτικών Ιδεών</vt:lpstr>
      <vt:lpstr>Slide 2</vt:lpstr>
      <vt:lpstr>Slide 3</vt:lpstr>
      <vt:lpstr>Παραδείγματα Εναλλακτικών Ιδεών – Ενέργεια (1)</vt:lpstr>
      <vt:lpstr>Παραδείγματα Εναλλακτικών Ιδεών - Ενέργεια (2)</vt:lpstr>
      <vt:lpstr>Παραδείγματα Εναλλακτικών Ιδεών - Υπερθέρμανση του Πλανήτη (1)</vt:lpstr>
      <vt:lpstr>Παραδείγματα Εναλλακτικών Ιδεών - Υπερθέρμανση του Πλανήτη (2)</vt:lpstr>
      <vt:lpstr>Ενέργεια και Υπερθέρμανση του Πλανήτη</vt:lpstr>
      <vt:lpstr>Κλείσιμο</vt:lpstr>
      <vt:lpstr>Slide 10</vt:lpstr>
    </vt:vector>
  </TitlesOfParts>
  <Company>.:L4zy w4r3z:.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Teachers’ perceptions of children’s misconceptions in science and their response</dc:title>
  <dc:creator>USER</dc:creator>
  <cp:lastModifiedBy>Maria</cp:lastModifiedBy>
  <cp:revision>395</cp:revision>
  <dcterms:created xsi:type="dcterms:W3CDTF">2012-10-14T22:06:37Z</dcterms:created>
  <dcterms:modified xsi:type="dcterms:W3CDTF">2012-10-27T04:54:40Z</dcterms:modified>
</cp:coreProperties>
</file>