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78" r:id="rId4"/>
    <p:sldId id="280" r:id="rId5"/>
    <p:sldId id="279" r:id="rId6"/>
    <p:sldId id="263" r:id="rId7"/>
    <p:sldId id="284" r:id="rId8"/>
    <p:sldId id="274" r:id="rId9"/>
    <p:sldId id="283" r:id="rId10"/>
    <p:sldId id="271" r:id="rId11"/>
    <p:sldId id="285" r:id="rId12"/>
    <p:sldId id="28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1" d="100"/>
          <a:sy n="51" d="100"/>
        </p:scale>
        <p:origin x="-885" y="-14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8C39B-935E-48F8-AE0F-14BF8D97336E}" type="datetimeFigureOut">
              <a:rPr lang="en-US" smtClean="0"/>
              <a:pPr/>
              <a:t>10/26/2012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856D3C-C494-4D6D-82EA-CDB7B2D0693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856D3C-C494-4D6D-82EA-CDB7B2D0693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2CA143-1037-4327-84D4-52A10635AAD6}" type="datetimeFigureOut">
              <a:rPr lang="en-US" smtClean="0"/>
              <a:pPr/>
              <a:t>10/26/2012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40B35-141A-4E70-A450-F7E4263A22B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2CA143-1037-4327-84D4-52A10635AAD6}" type="datetimeFigureOut">
              <a:rPr lang="en-US" smtClean="0"/>
              <a:pPr/>
              <a:t>10/26/2012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40B35-141A-4E70-A450-F7E4263A22B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2CA143-1037-4327-84D4-52A10635AAD6}" type="datetimeFigureOut">
              <a:rPr lang="en-US" smtClean="0"/>
              <a:pPr/>
              <a:t>10/26/2012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40B35-141A-4E70-A450-F7E4263A22B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2CA143-1037-4327-84D4-52A10635AAD6}" type="datetimeFigureOut">
              <a:rPr lang="en-US" smtClean="0"/>
              <a:pPr/>
              <a:t>10/26/2012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40B35-141A-4E70-A450-F7E4263A22B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2CA143-1037-4327-84D4-52A10635AAD6}" type="datetimeFigureOut">
              <a:rPr lang="en-US" smtClean="0"/>
              <a:pPr/>
              <a:t>10/26/2012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40B35-141A-4E70-A450-F7E4263A22B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2CA143-1037-4327-84D4-52A10635AAD6}" type="datetimeFigureOut">
              <a:rPr lang="en-US" smtClean="0"/>
              <a:pPr/>
              <a:t>10/26/2012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40B35-141A-4E70-A450-F7E4263A22B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2CA143-1037-4327-84D4-52A10635AAD6}" type="datetimeFigureOut">
              <a:rPr lang="en-US" smtClean="0"/>
              <a:pPr/>
              <a:t>10/26/2012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540B35-141A-4E70-A450-F7E4263A22B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2CA143-1037-4327-84D4-52A10635AAD6}" type="datetimeFigureOut">
              <a:rPr lang="en-US" smtClean="0"/>
              <a:pPr/>
              <a:t>10/26/2012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540B35-141A-4E70-A450-F7E4263A22B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2CA143-1037-4327-84D4-52A10635AAD6}" type="datetimeFigureOut">
              <a:rPr lang="en-US" smtClean="0"/>
              <a:pPr/>
              <a:t>10/26/2012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540B35-141A-4E70-A450-F7E4263A22B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2CA143-1037-4327-84D4-52A10635AAD6}" type="datetimeFigureOut">
              <a:rPr lang="en-US" smtClean="0"/>
              <a:pPr/>
              <a:t>10/26/2012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40B35-141A-4E70-A450-F7E4263A22B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2CA143-1037-4327-84D4-52A10635AAD6}" type="datetimeFigureOut">
              <a:rPr lang="en-US" smtClean="0"/>
              <a:pPr/>
              <a:t>10/26/2012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40B35-141A-4E70-A450-F7E4263A22B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2CA143-1037-4327-84D4-52A10635AAD6}" type="datetimeFigureOut">
              <a:rPr lang="en-US" smtClean="0"/>
              <a:pPr/>
              <a:t>10/26/2012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540B35-141A-4E70-A450-F7E4263A22B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 Id="rId9" Type="http://schemas.openxmlformats.org/officeDocument/2006/relationships/image" Target="../media/image14.tiff"/></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4.tiff"/></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295400" y="1752600"/>
            <a:ext cx="7086600" cy="1938992"/>
          </a:xfrm>
          <a:prstGeom prst="rect">
            <a:avLst/>
          </a:prstGeom>
          <a:noFill/>
        </p:spPr>
        <p:txBody>
          <a:bodyPr wrap="square" rtlCol="0">
            <a:spAutoFit/>
          </a:bodyPr>
          <a:lstStyle/>
          <a:p>
            <a:r>
              <a:rPr lang="el-GR" sz="3000" dirty="0" smtClean="0">
                <a:solidFill>
                  <a:srgbClr val="FF0000"/>
                </a:solidFill>
                <a:latin typeface="Arial Black" pitchFamily="34" charset="0"/>
              </a:rPr>
              <a:t>ΣΧΕΔΙΑΣΜΟΣ ΚΑΙ </a:t>
            </a:r>
          </a:p>
          <a:p>
            <a:r>
              <a:rPr lang="el-GR" sz="3000" dirty="0" smtClean="0">
                <a:solidFill>
                  <a:srgbClr val="FF0000"/>
                </a:solidFill>
                <a:latin typeface="Arial Black" pitchFamily="34" charset="0"/>
              </a:rPr>
              <a:t>ΑΝΑΠΤΥΞΗ </a:t>
            </a:r>
            <a:r>
              <a:rPr lang="el-GR" sz="3000" dirty="0" smtClean="0">
                <a:solidFill>
                  <a:schemeClr val="tx2">
                    <a:lumMod val="60000"/>
                    <a:lumOff val="40000"/>
                  </a:schemeClr>
                </a:solidFill>
                <a:latin typeface="Arial Black" pitchFamily="34" charset="0"/>
              </a:rPr>
              <a:t>ΕΝΟΣ ΝΕΟΥ </a:t>
            </a:r>
          </a:p>
          <a:p>
            <a:r>
              <a:rPr lang="el-GR" sz="3000" dirty="0" smtClean="0">
                <a:solidFill>
                  <a:srgbClr val="00B050"/>
                </a:solidFill>
                <a:latin typeface="Arial Black" pitchFamily="34" charset="0"/>
              </a:rPr>
              <a:t>ΠΑΙΧΝΙΔΙΟΥ </a:t>
            </a:r>
          </a:p>
          <a:p>
            <a:r>
              <a:rPr lang="el-GR" sz="3000" dirty="0" smtClean="0">
                <a:solidFill>
                  <a:srgbClr val="00B050"/>
                </a:solidFill>
                <a:latin typeface="Arial Black" pitchFamily="34" charset="0"/>
              </a:rPr>
              <a:t>ΗΛΙΑΚΗΣ ΕΝΕΡΓΕΙΑΣ</a:t>
            </a:r>
            <a:endParaRPr lang="en-US" sz="3000" dirty="0"/>
          </a:p>
        </p:txBody>
      </p:sp>
      <p:pic>
        <p:nvPicPr>
          <p:cNvPr id="1026" name="Picture 2"/>
          <p:cNvPicPr>
            <a:picLocks noChangeAspect="1" noChangeArrowheads="1"/>
          </p:cNvPicPr>
          <p:nvPr/>
        </p:nvPicPr>
        <p:blipFill>
          <a:blip r:embed="rId3" cstate="print"/>
          <a:srcRect/>
          <a:stretch>
            <a:fillRect/>
          </a:stretch>
        </p:blipFill>
        <p:spPr bwMode="auto">
          <a:xfrm>
            <a:off x="685800" y="5486400"/>
            <a:ext cx="5943600" cy="852579"/>
          </a:xfrm>
          <a:prstGeom prst="rect">
            <a:avLst/>
          </a:prstGeom>
          <a:noFill/>
          <a:ln w="9525">
            <a:noFill/>
            <a:miter lim="800000"/>
            <a:headEnd/>
            <a:tailEnd/>
          </a:ln>
        </p:spPr>
      </p:pic>
      <p:sp>
        <p:nvSpPr>
          <p:cNvPr id="7" name="TextBox 6"/>
          <p:cNvSpPr txBox="1"/>
          <p:nvPr/>
        </p:nvSpPr>
        <p:spPr>
          <a:xfrm>
            <a:off x="1371600" y="3810000"/>
            <a:ext cx="7086600" cy="1015663"/>
          </a:xfrm>
          <a:prstGeom prst="rect">
            <a:avLst/>
          </a:prstGeom>
          <a:noFill/>
        </p:spPr>
        <p:txBody>
          <a:bodyPr wrap="square" rtlCol="0">
            <a:spAutoFit/>
          </a:bodyPr>
          <a:lstStyle/>
          <a:p>
            <a:r>
              <a:rPr lang="el-GR" sz="2000" dirty="0" smtClean="0"/>
              <a:t>Παρουσίαση τελικών αποτελεσμάτων ερευνητικού προγράμματος συγχρηματοδοτούμενο από το </a:t>
            </a:r>
            <a:r>
              <a:rPr lang="el-GR" sz="2000" dirty="0" smtClean="0">
                <a:solidFill>
                  <a:srgbClr val="00B050"/>
                </a:solidFill>
              </a:rPr>
              <a:t>Ίδρυμα Προώθησης Έρευνας </a:t>
            </a:r>
            <a:r>
              <a:rPr lang="el-GR" sz="2000" dirty="0" smtClean="0"/>
              <a:t>και τα </a:t>
            </a:r>
            <a:r>
              <a:rPr lang="el-GR" sz="2000" dirty="0" smtClean="0">
                <a:solidFill>
                  <a:srgbClr val="00B050"/>
                </a:solidFill>
              </a:rPr>
              <a:t>διαθρωτικά ταμεία της Ε.Ε.</a:t>
            </a:r>
            <a:endParaRPr lang="en-US" sz="2000" dirty="0">
              <a:solidFill>
                <a:srgbClr val="00B050"/>
              </a:solidFill>
            </a:endParaRPr>
          </a:p>
        </p:txBody>
      </p:sp>
      <p:cxnSp>
        <p:nvCxnSpPr>
          <p:cNvPr id="15" name="Straight Connector 14"/>
          <p:cNvCxnSpPr/>
          <p:nvPr/>
        </p:nvCxnSpPr>
        <p:spPr>
          <a:xfrm rot="5400000">
            <a:off x="6286500" y="5905500"/>
            <a:ext cx="83820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rot="5400000">
            <a:off x="8039099" y="5905500"/>
            <a:ext cx="838200" cy="0"/>
          </a:xfrm>
          <a:prstGeom prst="line">
            <a:avLst/>
          </a:prstGeom>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2286000" y="533400"/>
            <a:ext cx="3505200" cy="507831"/>
          </a:xfrm>
          <a:prstGeom prst="rect">
            <a:avLst/>
          </a:prstGeom>
          <a:noFill/>
        </p:spPr>
        <p:txBody>
          <a:bodyPr wrap="square" rtlCol="0">
            <a:spAutoFit/>
          </a:bodyPr>
          <a:lstStyle/>
          <a:p>
            <a:pPr algn="r"/>
            <a:r>
              <a:rPr lang="en-US" sz="2700" dirty="0" smtClean="0">
                <a:solidFill>
                  <a:schemeClr val="bg1">
                    <a:lumMod val="75000"/>
                  </a:schemeClr>
                </a:solidFill>
                <a:latin typeface="Arial Black" pitchFamily="34" charset="0"/>
              </a:rPr>
              <a:t>Engino Solar</a:t>
            </a:r>
            <a:endParaRPr lang="en-US" sz="2700" dirty="0">
              <a:solidFill>
                <a:schemeClr val="bg1">
                  <a:lumMod val="75000"/>
                </a:schemeClr>
              </a:solidFill>
            </a:endParaRPr>
          </a:p>
        </p:txBody>
      </p:sp>
      <p:pic>
        <p:nvPicPr>
          <p:cNvPr id="1027" name="Picture 3"/>
          <p:cNvPicPr>
            <a:picLocks noChangeAspect="1" noChangeArrowheads="1"/>
          </p:cNvPicPr>
          <p:nvPr/>
        </p:nvPicPr>
        <p:blipFill>
          <a:blip r:embed="rId4" cstate="print"/>
          <a:srcRect/>
          <a:stretch>
            <a:fillRect/>
          </a:stretch>
        </p:blipFill>
        <p:spPr bwMode="auto">
          <a:xfrm>
            <a:off x="6858000" y="5562600"/>
            <a:ext cx="1447800" cy="634327"/>
          </a:xfrm>
          <a:prstGeom prst="rect">
            <a:avLst/>
          </a:prstGeom>
          <a:noFill/>
          <a:ln w="9525">
            <a:noFill/>
            <a:miter lim="800000"/>
            <a:headEnd/>
            <a:tailEnd/>
          </a:ln>
        </p:spPr>
      </p:pic>
      <p:sp>
        <p:nvSpPr>
          <p:cNvPr id="9" name="TextBox 8"/>
          <p:cNvSpPr txBox="1"/>
          <p:nvPr/>
        </p:nvSpPr>
        <p:spPr>
          <a:xfrm>
            <a:off x="1371600" y="4851737"/>
            <a:ext cx="7086600" cy="338554"/>
          </a:xfrm>
          <a:prstGeom prst="rect">
            <a:avLst/>
          </a:prstGeom>
          <a:noFill/>
        </p:spPr>
        <p:txBody>
          <a:bodyPr wrap="square" rtlCol="0">
            <a:spAutoFit/>
          </a:bodyPr>
          <a:lstStyle/>
          <a:p>
            <a:r>
              <a:rPr lang="el-GR" sz="1600" b="1" i="1" dirty="0" smtClean="0">
                <a:solidFill>
                  <a:schemeClr val="accent2">
                    <a:lumMod val="75000"/>
                  </a:schemeClr>
                </a:solidFill>
              </a:rPr>
              <a:t>Παρουσίαση: </a:t>
            </a:r>
            <a:r>
              <a:rPr lang="el-GR" sz="1600" b="1" i="1" dirty="0" smtClean="0">
                <a:solidFill>
                  <a:schemeClr val="tx2">
                    <a:lumMod val="75000"/>
                  </a:schemeClr>
                </a:solidFill>
              </a:rPr>
              <a:t>Κώστας </a:t>
            </a:r>
            <a:r>
              <a:rPr lang="el-GR" sz="1600" b="1" i="1" dirty="0" err="1" smtClean="0">
                <a:solidFill>
                  <a:schemeClr val="tx2">
                    <a:lumMod val="75000"/>
                  </a:schemeClr>
                </a:solidFill>
              </a:rPr>
              <a:t>Σίσαμος</a:t>
            </a:r>
            <a:r>
              <a:rPr lang="el-GR" sz="1600" b="1" i="1" dirty="0" smtClean="0">
                <a:solidFill>
                  <a:schemeClr val="accent4">
                    <a:lumMod val="75000"/>
                  </a:schemeClr>
                </a:solidFill>
              </a:rPr>
              <a:t>, Συντονιστής Έργου</a:t>
            </a:r>
            <a:endParaRPr lang="en-US" sz="1600" b="1" i="1" dirty="0">
              <a:solidFill>
                <a:schemeClr val="accent4">
                  <a:lumMod val="75000"/>
                </a:schemeClr>
              </a:solidFill>
            </a:endParaRPr>
          </a:p>
        </p:txBody>
      </p:sp>
      <p:sp>
        <p:nvSpPr>
          <p:cNvPr id="11" name="TextBox 10"/>
          <p:cNvSpPr txBox="1"/>
          <p:nvPr/>
        </p:nvSpPr>
        <p:spPr>
          <a:xfrm>
            <a:off x="4419600" y="5257800"/>
            <a:ext cx="990600" cy="369332"/>
          </a:xfrm>
          <a:prstGeom prst="rect">
            <a:avLst/>
          </a:prstGeom>
          <a:noFill/>
        </p:spPr>
        <p:txBody>
          <a:bodyPr wrap="square" rtlCol="0">
            <a:spAutoFit/>
          </a:bodyPr>
          <a:lstStyle/>
          <a:p>
            <a:endParaRPr lang="en-US" dirty="0"/>
          </a:p>
        </p:txBody>
      </p:sp>
      <p:sp>
        <p:nvSpPr>
          <p:cNvPr id="12" name="Rounded Rectangle 11"/>
          <p:cNvSpPr/>
          <p:nvPr/>
        </p:nvSpPr>
        <p:spPr>
          <a:xfrm>
            <a:off x="4419600" y="5562600"/>
            <a:ext cx="990600" cy="76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p:cNvPicPr>
            <a:picLocks noChangeAspect="1" noChangeArrowheads="1"/>
          </p:cNvPicPr>
          <p:nvPr/>
        </p:nvPicPr>
        <p:blipFill>
          <a:blip r:embed="rId5" cstate="print"/>
          <a:srcRect/>
          <a:stretch>
            <a:fillRect/>
          </a:stretch>
        </p:blipFill>
        <p:spPr bwMode="auto">
          <a:xfrm>
            <a:off x="4572000" y="5485161"/>
            <a:ext cx="762000" cy="83943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down)">
                                      <p:cBhvr>
                                        <p:cTn id="7" dur="500"/>
                                        <p:tgtEl>
                                          <p:spTgt spid="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additive="base">
                                        <p:cTn id="21" dur="500" fill="hold"/>
                                        <p:tgtEl>
                                          <p:spTgt spid="1026"/>
                                        </p:tgtEl>
                                        <p:attrNameLst>
                                          <p:attrName>ppt_x</p:attrName>
                                        </p:attrNameLst>
                                      </p:cBhvr>
                                      <p:tavLst>
                                        <p:tav tm="0">
                                          <p:val>
                                            <p:strVal val="#ppt_x"/>
                                          </p:val>
                                        </p:tav>
                                        <p:tav tm="100000">
                                          <p:val>
                                            <p:strVal val="#ppt_x"/>
                                          </p:val>
                                        </p:tav>
                                      </p:tavLst>
                                    </p:anim>
                                    <p:anim calcmode="lin" valueType="num">
                                      <p:cBhvr additive="base">
                                        <p:cTn id="22" dur="500" fill="hold"/>
                                        <p:tgtEl>
                                          <p:spTgt spid="102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27"/>
                                        </p:tgtEl>
                                        <p:attrNameLst>
                                          <p:attrName>style.visibility</p:attrName>
                                        </p:attrNameLst>
                                      </p:cBhvr>
                                      <p:to>
                                        <p:strVal val="visible"/>
                                      </p:to>
                                    </p:set>
                                    <p:anim calcmode="lin" valueType="num">
                                      <p:cBhvr additive="base">
                                        <p:cTn id="29" dur="500" fill="hold"/>
                                        <p:tgtEl>
                                          <p:spTgt spid="1027"/>
                                        </p:tgtEl>
                                        <p:attrNameLst>
                                          <p:attrName>ppt_x</p:attrName>
                                        </p:attrNameLst>
                                      </p:cBhvr>
                                      <p:tavLst>
                                        <p:tav tm="0">
                                          <p:val>
                                            <p:strVal val="#ppt_x"/>
                                          </p:val>
                                        </p:tav>
                                        <p:tav tm="100000">
                                          <p:val>
                                            <p:strVal val="#ppt_x"/>
                                          </p:val>
                                        </p:tav>
                                      </p:tavLst>
                                    </p:anim>
                                    <p:anim calcmode="lin" valueType="num">
                                      <p:cBhvr additive="base">
                                        <p:cTn id="30" dur="500" fill="hold"/>
                                        <p:tgtEl>
                                          <p:spTgt spid="102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514600" y="609600"/>
            <a:ext cx="5562600" cy="461665"/>
          </a:xfrm>
          <a:prstGeom prst="rect">
            <a:avLst/>
          </a:prstGeom>
          <a:noFill/>
        </p:spPr>
        <p:txBody>
          <a:bodyPr wrap="square" rtlCol="0">
            <a:spAutoFit/>
          </a:bodyPr>
          <a:lstStyle/>
          <a:p>
            <a:pPr algn="r"/>
            <a:r>
              <a:rPr lang="el-GR" sz="2400" dirty="0" smtClean="0">
                <a:solidFill>
                  <a:schemeClr val="bg1">
                    <a:lumMod val="65000"/>
                  </a:schemeClr>
                </a:solidFill>
                <a:latin typeface="Arial Black" pitchFamily="34" charset="0"/>
              </a:rPr>
              <a:t>ΣΤΑΔΙΑ ΑΝΑΠΤΥΞΗΣ</a:t>
            </a:r>
            <a:endParaRPr lang="en-US" dirty="0">
              <a:solidFill>
                <a:schemeClr val="bg1">
                  <a:lumMod val="65000"/>
                </a:schemeClr>
              </a:solidFill>
            </a:endParaRPr>
          </a:p>
        </p:txBody>
      </p:sp>
      <p:sp>
        <p:nvSpPr>
          <p:cNvPr id="6" name="TextBox 5"/>
          <p:cNvSpPr txBox="1"/>
          <p:nvPr/>
        </p:nvSpPr>
        <p:spPr>
          <a:xfrm>
            <a:off x="838200" y="1219200"/>
            <a:ext cx="7086600" cy="400110"/>
          </a:xfrm>
          <a:prstGeom prst="rect">
            <a:avLst/>
          </a:prstGeom>
          <a:noFill/>
        </p:spPr>
        <p:txBody>
          <a:bodyPr wrap="square" rtlCol="0">
            <a:spAutoFit/>
          </a:bodyPr>
          <a:lstStyle/>
          <a:p>
            <a:r>
              <a:rPr lang="el-GR" sz="2000" dirty="0" smtClean="0">
                <a:solidFill>
                  <a:srgbClr val="FF0000"/>
                </a:solidFill>
                <a:latin typeface="Arial Black" pitchFamily="34" charset="0"/>
              </a:rPr>
              <a:t>ΠΑΚΕΤΑ ΔΙΑΘΕΣΗΣ</a:t>
            </a:r>
            <a:endParaRPr lang="el-GR" sz="1400" dirty="0" smtClean="0">
              <a:solidFill>
                <a:schemeClr val="accent1">
                  <a:lumMod val="75000"/>
                </a:schemeClr>
              </a:solidFill>
              <a:latin typeface="Arial Black" pitchFamily="34" charset="0"/>
            </a:endParaRPr>
          </a:p>
        </p:txBody>
      </p:sp>
      <p:pic>
        <p:nvPicPr>
          <p:cNvPr id="8194" name="Picture 2"/>
          <p:cNvPicPr>
            <a:picLocks noChangeAspect="1" noChangeArrowheads="1"/>
          </p:cNvPicPr>
          <p:nvPr/>
        </p:nvPicPr>
        <p:blipFill>
          <a:blip r:embed="rId3"/>
          <a:srcRect/>
          <a:stretch>
            <a:fillRect/>
          </a:stretch>
        </p:blipFill>
        <p:spPr bwMode="auto">
          <a:xfrm>
            <a:off x="685800" y="2743200"/>
            <a:ext cx="5334000" cy="3459332"/>
          </a:xfrm>
          <a:prstGeom prst="rect">
            <a:avLst/>
          </a:prstGeom>
          <a:noFill/>
          <a:ln w="9525">
            <a:noFill/>
            <a:miter lim="800000"/>
            <a:headEnd/>
            <a:tailEnd/>
          </a:ln>
          <a:effectLst/>
        </p:spPr>
      </p:pic>
      <p:sp>
        <p:nvSpPr>
          <p:cNvPr id="8" name="TextBox 7"/>
          <p:cNvSpPr txBox="1"/>
          <p:nvPr/>
        </p:nvSpPr>
        <p:spPr>
          <a:xfrm>
            <a:off x="838200" y="1626275"/>
            <a:ext cx="7848600" cy="923330"/>
          </a:xfrm>
          <a:prstGeom prst="rect">
            <a:avLst/>
          </a:prstGeom>
          <a:noFill/>
        </p:spPr>
        <p:txBody>
          <a:bodyPr wrap="square" rtlCol="0">
            <a:spAutoFit/>
          </a:bodyPr>
          <a:lstStyle/>
          <a:p>
            <a:r>
              <a:rPr lang="el-GR" dirty="0" smtClean="0">
                <a:solidFill>
                  <a:schemeClr val="accent1">
                    <a:lumMod val="75000"/>
                  </a:schemeClr>
                </a:solidFill>
                <a:latin typeface="Arial Black" pitchFamily="34" charset="0"/>
              </a:rPr>
              <a:t>Για τα σχολεία αναπτύχθηκε ένα σετ σε πλαστικό κουτί με αρκετά εξαρτήματα για όλα τα κεφάλαια που αφορούν μηχανισμούς, δομές, και ενέργεια. </a:t>
            </a:r>
          </a:p>
        </p:txBody>
      </p:sp>
      <p:sp>
        <p:nvSpPr>
          <p:cNvPr id="11" name="Rectangle 10"/>
          <p:cNvSpPr/>
          <p:nvPr/>
        </p:nvSpPr>
        <p:spPr>
          <a:xfrm>
            <a:off x="6172200" y="2362200"/>
            <a:ext cx="2667000" cy="2031325"/>
          </a:xfrm>
          <a:prstGeom prst="rect">
            <a:avLst/>
          </a:prstGeom>
        </p:spPr>
        <p:txBody>
          <a:bodyPr wrap="square">
            <a:spAutoFit/>
          </a:bodyPr>
          <a:lstStyle/>
          <a:p>
            <a:r>
              <a:rPr lang="el-GR" dirty="0" smtClean="0">
                <a:solidFill>
                  <a:schemeClr val="accent2">
                    <a:lumMod val="75000"/>
                  </a:schemeClr>
                </a:solidFill>
                <a:latin typeface="Arial Black" pitchFamily="34" charset="0"/>
              </a:rPr>
              <a:t>Επιπρόσθετα, σχεδιάστηκαν σε ξεχωριστό λογισμικό όλες οι εκπαιδευτικές δραστηριότητες με γραφικά και κίνηση</a:t>
            </a:r>
          </a:p>
        </p:txBody>
      </p:sp>
      <p:pic>
        <p:nvPicPr>
          <p:cNvPr id="8196" name="Picture 4" descr="http://www.smithmearns.com/images/video_to_dvd.jpg"/>
          <p:cNvPicPr>
            <a:picLocks noChangeAspect="1" noChangeArrowheads="1"/>
          </p:cNvPicPr>
          <p:nvPr/>
        </p:nvPicPr>
        <p:blipFill>
          <a:blip r:embed="rId4" cstate="print"/>
          <a:srcRect/>
          <a:stretch>
            <a:fillRect/>
          </a:stretch>
        </p:blipFill>
        <p:spPr bwMode="auto">
          <a:xfrm>
            <a:off x="6553200" y="4419600"/>
            <a:ext cx="1828800" cy="170734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8194"/>
                                        </p:tgtEl>
                                        <p:attrNameLst>
                                          <p:attrName>style.visibility</p:attrName>
                                        </p:attrNameLst>
                                      </p:cBhvr>
                                      <p:to>
                                        <p:strVal val="visible"/>
                                      </p:to>
                                    </p:set>
                                    <p:animEffect transition="in" filter="box(out)">
                                      <p:cBhvr>
                                        <p:cTn id="16" dur="500"/>
                                        <p:tgtEl>
                                          <p:spTgt spid="8194"/>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heckerboard(across)">
                                      <p:cBhvr>
                                        <p:cTn id="21" dur="500"/>
                                        <p:tgtEl>
                                          <p:spTgt spid="11"/>
                                        </p:tgtEl>
                                      </p:cBhvr>
                                    </p:animEffect>
                                  </p:childTnLst>
                                </p:cTn>
                              </p:par>
                            </p:childTnLst>
                          </p:cTn>
                        </p:par>
                        <p:par>
                          <p:cTn id="22" fill="hold">
                            <p:stCondLst>
                              <p:cond delay="500"/>
                            </p:stCondLst>
                            <p:childTnLst>
                              <p:par>
                                <p:cTn id="23" presetID="2" presetClass="entr" presetSubtype="2" fill="hold" nodeType="afterEffect">
                                  <p:stCondLst>
                                    <p:cond delay="0"/>
                                  </p:stCondLst>
                                  <p:childTnLst>
                                    <p:set>
                                      <p:cBhvr>
                                        <p:cTn id="24" dur="1" fill="hold">
                                          <p:stCondLst>
                                            <p:cond delay="0"/>
                                          </p:stCondLst>
                                        </p:cTn>
                                        <p:tgtEl>
                                          <p:spTgt spid="8196"/>
                                        </p:tgtEl>
                                        <p:attrNameLst>
                                          <p:attrName>style.visibility</p:attrName>
                                        </p:attrNameLst>
                                      </p:cBhvr>
                                      <p:to>
                                        <p:strVal val="visible"/>
                                      </p:to>
                                    </p:set>
                                    <p:anim calcmode="lin" valueType="num">
                                      <p:cBhvr additive="base">
                                        <p:cTn id="25" dur="500" fill="hold"/>
                                        <p:tgtEl>
                                          <p:spTgt spid="8196"/>
                                        </p:tgtEl>
                                        <p:attrNameLst>
                                          <p:attrName>ppt_x</p:attrName>
                                        </p:attrNameLst>
                                      </p:cBhvr>
                                      <p:tavLst>
                                        <p:tav tm="0">
                                          <p:val>
                                            <p:strVal val="1+#ppt_w/2"/>
                                          </p:val>
                                        </p:tav>
                                        <p:tav tm="100000">
                                          <p:val>
                                            <p:strVal val="#ppt_x"/>
                                          </p:val>
                                        </p:tav>
                                      </p:tavLst>
                                    </p:anim>
                                    <p:anim calcmode="lin" valueType="num">
                                      <p:cBhvr additive="base">
                                        <p:cTn id="26" dur="500" fill="hold"/>
                                        <p:tgtEl>
                                          <p:spTgt spid="81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a:srcRect l="14831" r="15960"/>
          <a:stretch>
            <a:fillRect/>
          </a:stretch>
        </p:blipFill>
        <p:spPr bwMode="auto">
          <a:xfrm>
            <a:off x="381000" y="1828800"/>
            <a:ext cx="2133600" cy="2590800"/>
          </a:xfrm>
          <a:prstGeom prst="rect">
            <a:avLst/>
          </a:prstGeom>
          <a:noFill/>
          <a:ln w="9525">
            <a:noFill/>
            <a:miter lim="800000"/>
            <a:headEnd/>
            <a:tailEnd/>
          </a:ln>
          <a:effectLst/>
        </p:spPr>
      </p:pic>
      <p:sp>
        <p:nvSpPr>
          <p:cNvPr id="3" name="TextBox 2"/>
          <p:cNvSpPr txBox="1"/>
          <p:nvPr/>
        </p:nvSpPr>
        <p:spPr>
          <a:xfrm>
            <a:off x="2514600" y="609600"/>
            <a:ext cx="5562600" cy="461665"/>
          </a:xfrm>
          <a:prstGeom prst="rect">
            <a:avLst/>
          </a:prstGeom>
          <a:noFill/>
        </p:spPr>
        <p:txBody>
          <a:bodyPr wrap="square" rtlCol="0">
            <a:spAutoFit/>
          </a:bodyPr>
          <a:lstStyle/>
          <a:p>
            <a:pPr algn="r"/>
            <a:r>
              <a:rPr lang="el-GR" sz="2400" dirty="0" smtClean="0">
                <a:solidFill>
                  <a:schemeClr val="bg1">
                    <a:lumMod val="65000"/>
                  </a:schemeClr>
                </a:solidFill>
                <a:latin typeface="Arial Black" pitchFamily="34" charset="0"/>
              </a:rPr>
              <a:t>ΣΤΑΔΙΑ ΑΝΑΠΤΥΞΗΣ</a:t>
            </a:r>
            <a:endParaRPr lang="en-US" dirty="0">
              <a:solidFill>
                <a:schemeClr val="bg1">
                  <a:lumMod val="65000"/>
                </a:schemeClr>
              </a:solidFill>
            </a:endParaRPr>
          </a:p>
        </p:txBody>
      </p:sp>
      <p:sp>
        <p:nvSpPr>
          <p:cNvPr id="6" name="TextBox 5"/>
          <p:cNvSpPr txBox="1"/>
          <p:nvPr/>
        </p:nvSpPr>
        <p:spPr>
          <a:xfrm>
            <a:off x="838200" y="1219200"/>
            <a:ext cx="7086600" cy="400110"/>
          </a:xfrm>
          <a:prstGeom prst="rect">
            <a:avLst/>
          </a:prstGeom>
          <a:noFill/>
        </p:spPr>
        <p:txBody>
          <a:bodyPr wrap="square" rtlCol="0">
            <a:spAutoFit/>
          </a:bodyPr>
          <a:lstStyle/>
          <a:p>
            <a:r>
              <a:rPr lang="el-GR" sz="2000" dirty="0" smtClean="0">
                <a:solidFill>
                  <a:srgbClr val="FF0000"/>
                </a:solidFill>
                <a:latin typeface="Arial Black" pitchFamily="34" charset="0"/>
              </a:rPr>
              <a:t>ΠΑΚΕΤΑ ΔΙΑΘΕΣΗΣ</a:t>
            </a:r>
            <a:endParaRPr lang="el-GR" sz="1400" dirty="0" smtClean="0">
              <a:solidFill>
                <a:schemeClr val="accent1">
                  <a:lumMod val="75000"/>
                </a:schemeClr>
              </a:solidFill>
              <a:latin typeface="Arial Black" pitchFamily="34" charset="0"/>
            </a:endParaRPr>
          </a:p>
        </p:txBody>
      </p:sp>
      <p:sp>
        <p:nvSpPr>
          <p:cNvPr id="10" name="TextBox 9"/>
          <p:cNvSpPr txBox="1"/>
          <p:nvPr/>
        </p:nvSpPr>
        <p:spPr>
          <a:xfrm>
            <a:off x="838200" y="1600200"/>
            <a:ext cx="7848600" cy="369332"/>
          </a:xfrm>
          <a:prstGeom prst="rect">
            <a:avLst/>
          </a:prstGeom>
          <a:noFill/>
        </p:spPr>
        <p:txBody>
          <a:bodyPr wrap="square" rtlCol="0">
            <a:spAutoFit/>
          </a:bodyPr>
          <a:lstStyle/>
          <a:p>
            <a:r>
              <a:rPr lang="el-GR" dirty="0" smtClean="0">
                <a:solidFill>
                  <a:schemeClr val="accent1">
                    <a:lumMod val="75000"/>
                  </a:schemeClr>
                </a:solidFill>
                <a:latin typeface="Arial Black" pitchFamily="34" charset="0"/>
              </a:rPr>
              <a:t>Για τα καταστήματα αναπτύχτηκαν 3 ολοκληρωμένα πακέτα:</a:t>
            </a:r>
          </a:p>
        </p:txBody>
      </p:sp>
      <p:pic>
        <p:nvPicPr>
          <p:cNvPr id="9218" name="Picture 2"/>
          <p:cNvPicPr>
            <a:picLocks noChangeAspect="1" noChangeArrowheads="1"/>
          </p:cNvPicPr>
          <p:nvPr/>
        </p:nvPicPr>
        <p:blipFill>
          <a:blip r:embed="rId4"/>
          <a:srcRect l="14547" r="10638"/>
          <a:stretch>
            <a:fillRect/>
          </a:stretch>
        </p:blipFill>
        <p:spPr bwMode="auto">
          <a:xfrm>
            <a:off x="2514600" y="2133600"/>
            <a:ext cx="2951747" cy="3505200"/>
          </a:xfrm>
          <a:prstGeom prst="rect">
            <a:avLst/>
          </a:prstGeom>
          <a:noFill/>
          <a:ln w="9525">
            <a:noFill/>
            <a:miter lim="800000"/>
            <a:headEnd/>
            <a:tailEnd/>
          </a:ln>
          <a:effectLst/>
        </p:spPr>
      </p:pic>
      <p:pic>
        <p:nvPicPr>
          <p:cNvPr id="9219" name="Picture 3"/>
          <p:cNvPicPr>
            <a:picLocks noChangeAspect="1" noChangeArrowheads="1"/>
          </p:cNvPicPr>
          <p:nvPr/>
        </p:nvPicPr>
        <p:blipFill>
          <a:blip r:embed="rId5"/>
          <a:srcRect l="10503" r="10722"/>
          <a:stretch>
            <a:fillRect/>
          </a:stretch>
        </p:blipFill>
        <p:spPr bwMode="auto">
          <a:xfrm>
            <a:off x="5486400" y="2667000"/>
            <a:ext cx="3200400" cy="370713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par>
                          <p:cTn id="13" fill="hold">
                            <p:stCondLst>
                              <p:cond delay="500"/>
                            </p:stCondLst>
                            <p:childTnLst>
                              <p:par>
                                <p:cTn id="14" presetID="5" presetClass="entr" presetSubtype="10" fill="hold" nodeType="afterEffect">
                                  <p:stCondLst>
                                    <p:cond delay="0"/>
                                  </p:stCondLst>
                                  <p:childTnLst>
                                    <p:set>
                                      <p:cBhvr>
                                        <p:cTn id="15" dur="1" fill="hold">
                                          <p:stCondLst>
                                            <p:cond delay="0"/>
                                          </p:stCondLst>
                                        </p:cTn>
                                        <p:tgtEl>
                                          <p:spTgt spid="9217"/>
                                        </p:tgtEl>
                                        <p:attrNameLst>
                                          <p:attrName>style.visibility</p:attrName>
                                        </p:attrNameLst>
                                      </p:cBhvr>
                                      <p:to>
                                        <p:strVal val="visible"/>
                                      </p:to>
                                    </p:set>
                                    <p:animEffect transition="in" filter="checkerboard(across)">
                                      <p:cBhvr>
                                        <p:cTn id="16" dur="500"/>
                                        <p:tgtEl>
                                          <p:spTgt spid="9217"/>
                                        </p:tgtEl>
                                      </p:cBhvr>
                                    </p:animEffect>
                                  </p:childTnLst>
                                </p:cTn>
                              </p:par>
                            </p:childTnLst>
                          </p:cTn>
                        </p:par>
                        <p:par>
                          <p:cTn id="17" fill="hold">
                            <p:stCondLst>
                              <p:cond delay="1000"/>
                            </p:stCondLst>
                            <p:childTnLst>
                              <p:par>
                                <p:cTn id="18" presetID="5" presetClass="entr" presetSubtype="10" fill="hold" nodeType="afterEffect">
                                  <p:stCondLst>
                                    <p:cond delay="0"/>
                                  </p:stCondLst>
                                  <p:childTnLst>
                                    <p:set>
                                      <p:cBhvr>
                                        <p:cTn id="19" dur="1" fill="hold">
                                          <p:stCondLst>
                                            <p:cond delay="0"/>
                                          </p:stCondLst>
                                        </p:cTn>
                                        <p:tgtEl>
                                          <p:spTgt spid="9218"/>
                                        </p:tgtEl>
                                        <p:attrNameLst>
                                          <p:attrName>style.visibility</p:attrName>
                                        </p:attrNameLst>
                                      </p:cBhvr>
                                      <p:to>
                                        <p:strVal val="visible"/>
                                      </p:to>
                                    </p:set>
                                    <p:animEffect transition="in" filter="checkerboard(across)">
                                      <p:cBhvr>
                                        <p:cTn id="20" dur="500"/>
                                        <p:tgtEl>
                                          <p:spTgt spid="9218"/>
                                        </p:tgtEl>
                                      </p:cBhvr>
                                    </p:animEffect>
                                  </p:childTnLst>
                                </p:cTn>
                              </p:par>
                            </p:childTnLst>
                          </p:cTn>
                        </p:par>
                        <p:par>
                          <p:cTn id="21" fill="hold">
                            <p:stCondLst>
                              <p:cond delay="1500"/>
                            </p:stCondLst>
                            <p:childTnLst>
                              <p:par>
                                <p:cTn id="22" presetID="5" presetClass="entr" presetSubtype="10" fill="hold" nodeType="afterEffect">
                                  <p:stCondLst>
                                    <p:cond delay="0"/>
                                  </p:stCondLst>
                                  <p:childTnLst>
                                    <p:set>
                                      <p:cBhvr>
                                        <p:cTn id="23" dur="1" fill="hold">
                                          <p:stCondLst>
                                            <p:cond delay="0"/>
                                          </p:stCondLst>
                                        </p:cTn>
                                        <p:tgtEl>
                                          <p:spTgt spid="9219"/>
                                        </p:tgtEl>
                                        <p:attrNameLst>
                                          <p:attrName>style.visibility</p:attrName>
                                        </p:attrNameLst>
                                      </p:cBhvr>
                                      <p:to>
                                        <p:strVal val="visible"/>
                                      </p:to>
                                    </p:set>
                                    <p:animEffect transition="in" filter="checkerboard(across)">
                                      <p:cBhvr>
                                        <p:cTn id="24"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514600" y="609600"/>
            <a:ext cx="5562600" cy="461665"/>
          </a:xfrm>
          <a:prstGeom prst="rect">
            <a:avLst/>
          </a:prstGeom>
          <a:noFill/>
        </p:spPr>
        <p:txBody>
          <a:bodyPr wrap="square" rtlCol="0">
            <a:spAutoFit/>
          </a:bodyPr>
          <a:lstStyle/>
          <a:p>
            <a:pPr algn="r"/>
            <a:r>
              <a:rPr lang="el-GR" sz="2400" dirty="0" smtClean="0">
                <a:solidFill>
                  <a:schemeClr val="bg1">
                    <a:lumMod val="65000"/>
                  </a:schemeClr>
                </a:solidFill>
                <a:latin typeface="Arial Black" pitchFamily="34" charset="0"/>
              </a:rPr>
              <a:t>ΣΤΑΔΙΑ ΑΝΑΠΤΥΞΗΣ</a:t>
            </a:r>
            <a:endParaRPr lang="en-US" dirty="0">
              <a:solidFill>
                <a:schemeClr val="bg1">
                  <a:lumMod val="65000"/>
                </a:schemeClr>
              </a:solidFill>
            </a:endParaRPr>
          </a:p>
        </p:txBody>
      </p:sp>
      <p:sp>
        <p:nvSpPr>
          <p:cNvPr id="6" name="TextBox 5"/>
          <p:cNvSpPr txBox="1"/>
          <p:nvPr/>
        </p:nvSpPr>
        <p:spPr>
          <a:xfrm>
            <a:off x="838200" y="1219200"/>
            <a:ext cx="7086600" cy="400110"/>
          </a:xfrm>
          <a:prstGeom prst="rect">
            <a:avLst/>
          </a:prstGeom>
          <a:noFill/>
        </p:spPr>
        <p:txBody>
          <a:bodyPr wrap="square" rtlCol="0">
            <a:spAutoFit/>
          </a:bodyPr>
          <a:lstStyle/>
          <a:p>
            <a:r>
              <a:rPr lang="el-GR" sz="2000" dirty="0" smtClean="0">
                <a:solidFill>
                  <a:srgbClr val="FF0000"/>
                </a:solidFill>
                <a:latin typeface="Arial Black" pitchFamily="34" charset="0"/>
              </a:rPr>
              <a:t>ΠΑΙΔΑΓΩΓΙΚΕΣ ΔΡΑΣΤΗΡΙΟΤΗΤΕΣ</a:t>
            </a:r>
            <a:endParaRPr lang="el-GR" sz="1400" dirty="0" smtClean="0">
              <a:solidFill>
                <a:schemeClr val="accent1">
                  <a:lumMod val="75000"/>
                </a:schemeClr>
              </a:solidFill>
              <a:latin typeface="Arial Black" pitchFamily="34" charset="0"/>
            </a:endParaRPr>
          </a:p>
        </p:txBody>
      </p:sp>
      <p:sp>
        <p:nvSpPr>
          <p:cNvPr id="10" name="TextBox 9"/>
          <p:cNvSpPr txBox="1"/>
          <p:nvPr/>
        </p:nvSpPr>
        <p:spPr>
          <a:xfrm>
            <a:off x="838200" y="1600200"/>
            <a:ext cx="7848600" cy="1754326"/>
          </a:xfrm>
          <a:prstGeom prst="rect">
            <a:avLst/>
          </a:prstGeom>
          <a:noFill/>
        </p:spPr>
        <p:txBody>
          <a:bodyPr wrap="square" rtlCol="0">
            <a:spAutoFit/>
          </a:bodyPr>
          <a:lstStyle/>
          <a:p>
            <a:r>
              <a:rPr lang="el-GR" dirty="0" smtClean="0">
                <a:solidFill>
                  <a:schemeClr val="accent1">
                    <a:lumMod val="75000"/>
                  </a:schemeClr>
                </a:solidFill>
                <a:latin typeface="Arial Black" pitchFamily="34" charset="0"/>
              </a:rPr>
              <a:t>Για να μπορεί το προϊόν να ενταχθεί αποτελεσματικά στην στη τάξη, έχει αναπτυχθεί σε συνεργασία με το Δρ. Κώστα Κωνσταντίνου και την ομάδα του στο Πανεπιστήμιο Κύπρου, αξιόλογο εκπαιδευτικό υλικό με δραστηριότητες και πειράματα, κάτι που θα έχετε την ευκαιρία να γνωρίσετε σε επόμενες παρουσιάσεις και στα εργαστήρια!</a:t>
            </a:r>
          </a:p>
        </p:txBody>
      </p:sp>
      <p:pic>
        <p:nvPicPr>
          <p:cNvPr id="27650" name="Picture 2" descr="D:\1 - costas 2012new\marketing\FROM CUSTOMERS\educare\IMG_5992.jpg"/>
          <p:cNvPicPr>
            <a:picLocks noChangeAspect="1" noChangeArrowheads="1"/>
          </p:cNvPicPr>
          <p:nvPr/>
        </p:nvPicPr>
        <p:blipFill>
          <a:blip r:embed="rId3" cstate="print"/>
          <a:srcRect/>
          <a:stretch>
            <a:fillRect/>
          </a:stretch>
        </p:blipFill>
        <p:spPr bwMode="auto">
          <a:xfrm>
            <a:off x="1008063" y="3352800"/>
            <a:ext cx="4554537" cy="3036358"/>
          </a:xfrm>
          <a:prstGeom prst="rect">
            <a:avLst/>
          </a:prstGeom>
          <a:noFill/>
        </p:spPr>
      </p:pic>
      <p:sp>
        <p:nvSpPr>
          <p:cNvPr id="11" name="Rectangle 10"/>
          <p:cNvSpPr/>
          <p:nvPr/>
        </p:nvSpPr>
        <p:spPr>
          <a:xfrm>
            <a:off x="5638800" y="3733800"/>
            <a:ext cx="3048000" cy="923330"/>
          </a:xfrm>
          <a:prstGeom prst="rect">
            <a:avLst/>
          </a:prstGeom>
        </p:spPr>
        <p:txBody>
          <a:bodyPr wrap="square">
            <a:spAutoFit/>
          </a:bodyPr>
          <a:lstStyle/>
          <a:p>
            <a:r>
              <a:rPr lang="el-GR" dirty="0" smtClean="0">
                <a:solidFill>
                  <a:schemeClr val="accent2">
                    <a:lumMod val="75000"/>
                  </a:schemeClr>
                </a:solidFill>
                <a:latin typeface="Arial Black" pitchFamily="34" charset="0"/>
              </a:rPr>
              <a:t>Από παρουσίαση του </a:t>
            </a:r>
            <a:r>
              <a:rPr lang="en-US" dirty="0" smtClean="0">
                <a:solidFill>
                  <a:schemeClr val="accent2">
                    <a:lumMod val="75000"/>
                  </a:schemeClr>
                </a:solidFill>
                <a:latin typeface="Arial Black" pitchFamily="34" charset="0"/>
              </a:rPr>
              <a:t>engino </a:t>
            </a:r>
            <a:r>
              <a:rPr lang="el-GR" dirty="0" smtClean="0">
                <a:solidFill>
                  <a:schemeClr val="accent2">
                    <a:lumMod val="75000"/>
                  </a:schemeClr>
                </a:solidFill>
                <a:latin typeface="Arial Black" pitchFamily="34" charset="0"/>
              </a:rPr>
              <a:t>σε σχολεία στην Κορέα…</a:t>
            </a:r>
            <a:endParaRPr lang="en-US" dirty="0">
              <a:solidFill>
                <a:schemeClr val="accent2">
                  <a:lumMod val="75000"/>
                </a:schemeClr>
              </a:solidFill>
            </a:endParaRPr>
          </a:p>
        </p:txBody>
      </p:sp>
      <p:sp>
        <p:nvSpPr>
          <p:cNvPr id="12" name="Rectangle 11"/>
          <p:cNvSpPr/>
          <p:nvPr/>
        </p:nvSpPr>
        <p:spPr>
          <a:xfrm>
            <a:off x="6477000" y="6019800"/>
            <a:ext cx="3048000" cy="369332"/>
          </a:xfrm>
          <a:prstGeom prst="rect">
            <a:avLst/>
          </a:prstGeom>
        </p:spPr>
        <p:txBody>
          <a:bodyPr wrap="square">
            <a:spAutoFit/>
          </a:bodyPr>
          <a:lstStyle/>
          <a:p>
            <a:r>
              <a:rPr lang="el-GR" dirty="0" smtClean="0">
                <a:solidFill>
                  <a:schemeClr val="bg2">
                    <a:lumMod val="50000"/>
                  </a:schemeClr>
                </a:solidFill>
                <a:latin typeface="Arial Black" pitchFamily="34" charset="0"/>
              </a:rPr>
              <a:t>Σας ευχαριστώ…</a:t>
            </a:r>
            <a:endParaRPr lang="en-US" dirty="0">
              <a:solidFill>
                <a:schemeClr val="bg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27650"/>
                                        </p:tgtEl>
                                        <p:attrNameLst>
                                          <p:attrName>style.visibility</p:attrName>
                                        </p:attrNameLst>
                                      </p:cBhvr>
                                      <p:to>
                                        <p:strVal val="visible"/>
                                      </p:to>
                                    </p:set>
                                    <p:animEffect transition="in" filter="box(out)">
                                      <p:cBhvr>
                                        <p:cTn id="16" dur="500"/>
                                        <p:tgtEl>
                                          <p:spTgt spid="27650"/>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heckerboard(across)">
                                      <p:cBhvr>
                                        <p:cTn id="19" dur="500"/>
                                        <p:tgtEl>
                                          <p:spTgt spid="11"/>
                                        </p:tgtEl>
                                      </p:cBhvr>
                                    </p:animEffect>
                                  </p:childTnLst>
                                </p:cTn>
                              </p:par>
                            </p:childTnLst>
                          </p:cTn>
                        </p:par>
                        <p:par>
                          <p:cTn id="20" fill="hold">
                            <p:stCondLst>
                              <p:cond delay="1000"/>
                            </p:stCondLst>
                            <p:childTnLst>
                              <p:par>
                                <p:cTn id="21" presetID="5" presetClass="entr" presetSubtype="1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heckerboard(across)">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895600" y="457200"/>
            <a:ext cx="4495800" cy="738664"/>
          </a:xfrm>
          <a:prstGeom prst="rect">
            <a:avLst/>
          </a:prstGeom>
          <a:noFill/>
        </p:spPr>
        <p:txBody>
          <a:bodyPr wrap="square" rtlCol="0">
            <a:spAutoFit/>
          </a:bodyPr>
          <a:lstStyle/>
          <a:p>
            <a:r>
              <a:rPr lang="el-GR" sz="2400" dirty="0" smtClean="0">
                <a:solidFill>
                  <a:schemeClr val="bg1">
                    <a:lumMod val="65000"/>
                  </a:schemeClr>
                </a:solidFill>
                <a:latin typeface="Arial Black" pitchFamily="34" charset="0"/>
              </a:rPr>
              <a:t>Η ΕΤΑΙΡΙΑ</a:t>
            </a:r>
            <a:endParaRPr lang="en-US" sz="2400" dirty="0" smtClean="0">
              <a:solidFill>
                <a:schemeClr val="bg1">
                  <a:lumMod val="65000"/>
                </a:schemeClr>
              </a:solidFill>
              <a:latin typeface="Arial Black" pitchFamily="34" charset="0"/>
            </a:endParaRPr>
          </a:p>
          <a:p>
            <a:pPr algn="r"/>
            <a:endParaRPr lang="en-US" dirty="0">
              <a:solidFill>
                <a:schemeClr val="bg1">
                  <a:lumMod val="65000"/>
                </a:schemeClr>
              </a:solidFill>
            </a:endParaRPr>
          </a:p>
        </p:txBody>
      </p:sp>
      <p:sp>
        <p:nvSpPr>
          <p:cNvPr id="7" name="TextBox 6"/>
          <p:cNvSpPr txBox="1"/>
          <p:nvPr/>
        </p:nvSpPr>
        <p:spPr>
          <a:xfrm>
            <a:off x="838200" y="1219200"/>
            <a:ext cx="7086600" cy="923330"/>
          </a:xfrm>
          <a:prstGeom prst="rect">
            <a:avLst/>
          </a:prstGeom>
          <a:noFill/>
        </p:spPr>
        <p:txBody>
          <a:bodyPr wrap="square" rtlCol="0">
            <a:spAutoFit/>
          </a:bodyPr>
          <a:lstStyle/>
          <a:p>
            <a:r>
              <a:rPr lang="el-GR" dirty="0" smtClean="0">
                <a:solidFill>
                  <a:srgbClr val="FF0000"/>
                </a:solidFill>
                <a:latin typeface="Arial Black" pitchFamily="34" charset="0"/>
              </a:rPr>
              <a:t>Η </a:t>
            </a:r>
            <a:r>
              <a:rPr lang="en-US" dirty="0" smtClean="0">
                <a:solidFill>
                  <a:srgbClr val="FF0000"/>
                </a:solidFill>
                <a:latin typeface="Arial Black" pitchFamily="34" charset="0"/>
              </a:rPr>
              <a:t>engino </a:t>
            </a:r>
            <a:r>
              <a:rPr lang="el-GR" dirty="0" smtClean="0">
                <a:solidFill>
                  <a:srgbClr val="FF0000"/>
                </a:solidFill>
                <a:latin typeface="Arial Black" pitchFamily="34" charset="0"/>
              </a:rPr>
              <a:t>ξεκίνησε το 2004 με σκοπό να σχεδιαστούν συνδετήρες για τα ξύλα στο μάθημα Σχεδιασμού και Τεχνολογίας</a:t>
            </a:r>
            <a:endParaRPr lang="en-US" dirty="0"/>
          </a:p>
        </p:txBody>
      </p:sp>
      <p:pic>
        <p:nvPicPr>
          <p:cNvPr id="16" name="Picture 5" descr="2"/>
          <p:cNvPicPr>
            <a:picLocks noChangeAspect="1" noChangeArrowheads="1"/>
          </p:cNvPicPr>
          <p:nvPr/>
        </p:nvPicPr>
        <p:blipFill>
          <a:blip r:embed="rId3"/>
          <a:srcRect/>
          <a:stretch>
            <a:fillRect/>
          </a:stretch>
        </p:blipFill>
        <p:spPr bwMode="auto">
          <a:xfrm>
            <a:off x="587700" y="3352800"/>
            <a:ext cx="4060500" cy="2971800"/>
          </a:xfrm>
          <a:prstGeom prst="rect">
            <a:avLst/>
          </a:prstGeom>
          <a:noFill/>
          <a:ln w="9525">
            <a:noFill/>
            <a:miter lim="800000"/>
            <a:headEnd/>
            <a:tailEnd/>
          </a:ln>
        </p:spPr>
      </p:pic>
      <p:pic>
        <p:nvPicPr>
          <p:cNvPr id="18" name="Picture 4" descr="wood connectors 4"/>
          <p:cNvPicPr>
            <a:picLocks noChangeAspect="1" noChangeArrowheads="1"/>
          </p:cNvPicPr>
          <p:nvPr/>
        </p:nvPicPr>
        <p:blipFill>
          <a:blip r:embed="rId4" cstate="print"/>
          <a:srcRect/>
          <a:stretch>
            <a:fillRect/>
          </a:stretch>
        </p:blipFill>
        <p:spPr bwMode="auto">
          <a:xfrm>
            <a:off x="4663359" y="2971800"/>
            <a:ext cx="4055376" cy="3352800"/>
          </a:xfrm>
          <a:prstGeom prst="rect">
            <a:avLst/>
          </a:prstGeom>
          <a:noFill/>
          <a:ln w="9525">
            <a:noFill/>
            <a:miter lim="800000"/>
            <a:headEnd/>
            <a:tailEnd/>
          </a:ln>
        </p:spPr>
      </p:pic>
      <p:sp>
        <p:nvSpPr>
          <p:cNvPr id="19" name="TextBox 18"/>
          <p:cNvSpPr txBox="1"/>
          <p:nvPr/>
        </p:nvSpPr>
        <p:spPr>
          <a:xfrm>
            <a:off x="533400" y="2209800"/>
            <a:ext cx="7086600" cy="646331"/>
          </a:xfrm>
          <a:prstGeom prst="rect">
            <a:avLst/>
          </a:prstGeom>
          <a:noFill/>
        </p:spPr>
        <p:txBody>
          <a:bodyPr wrap="square" rtlCol="0">
            <a:spAutoFit/>
          </a:bodyPr>
          <a:lstStyle/>
          <a:p>
            <a:r>
              <a:rPr lang="el-GR" dirty="0" smtClean="0">
                <a:solidFill>
                  <a:srgbClr val="00B050"/>
                </a:solidFill>
                <a:latin typeface="Arial Black" pitchFamily="34" charset="0"/>
              </a:rPr>
              <a:t>Παραδοσιακός τρόπος </a:t>
            </a:r>
          </a:p>
          <a:p>
            <a:r>
              <a:rPr lang="el-GR" dirty="0" smtClean="0">
                <a:solidFill>
                  <a:srgbClr val="00B050"/>
                </a:solidFill>
                <a:latin typeface="Arial Black" pitchFamily="34" charset="0"/>
              </a:rPr>
              <a:t>σύνδεσης με γόμα και </a:t>
            </a:r>
            <a:r>
              <a:rPr lang="el-GR" dirty="0" err="1" smtClean="0">
                <a:solidFill>
                  <a:srgbClr val="00B050"/>
                </a:solidFill>
                <a:latin typeface="Arial Black" pitchFamily="34" charset="0"/>
              </a:rPr>
              <a:t>χαρτονάκι</a:t>
            </a:r>
            <a:endParaRPr lang="en-US" dirty="0">
              <a:solidFill>
                <a:srgbClr val="00B050"/>
              </a:solidFill>
            </a:endParaRPr>
          </a:p>
        </p:txBody>
      </p:sp>
      <p:sp>
        <p:nvSpPr>
          <p:cNvPr id="20" name="TextBox 19"/>
          <p:cNvSpPr txBox="1"/>
          <p:nvPr/>
        </p:nvSpPr>
        <p:spPr>
          <a:xfrm>
            <a:off x="4495800" y="1868269"/>
            <a:ext cx="7086600" cy="646331"/>
          </a:xfrm>
          <a:prstGeom prst="rect">
            <a:avLst/>
          </a:prstGeom>
          <a:noFill/>
        </p:spPr>
        <p:txBody>
          <a:bodyPr wrap="square" rtlCol="0">
            <a:spAutoFit/>
          </a:bodyPr>
          <a:lstStyle/>
          <a:p>
            <a:r>
              <a:rPr lang="el-GR" dirty="0" smtClean="0">
                <a:solidFill>
                  <a:srgbClr val="00B050"/>
                </a:solidFill>
                <a:latin typeface="Arial Black" pitchFamily="34" charset="0"/>
              </a:rPr>
              <a:t>Νέα μέθοδος συναρμολόγησης</a:t>
            </a:r>
            <a:endParaRPr lang="en-US" dirty="0" smtClean="0">
              <a:solidFill>
                <a:srgbClr val="00B050"/>
              </a:solidFill>
              <a:latin typeface="Arial Black" pitchFamily="34" charset="0"/>
            </a:endParaRPr>
          </a:p>
          <a:p>
            <a:r>
              <a:rPr lang="el-GR" dirty="0" smtClean="0">
                <a:solidFill>
                  <a:srgbClr val="00B050"/>
                </a:solidFill>
                <a:latin typeface="Arial Black" pitchFamily="34" charset="0"/>
              </a:rPr>
              <a:t>με πλαστικούς συνδετήρες </a:t>
            </a:r>
            <a:r>
              <a:rPr lang="en-US" dirty="0" smtClean="0">
                <a:solidFill>
                  <a:srgbClr val="00B050"/>
                </a:solidFill>
                <a:latin typeface="Arial Black" pitchFamily="34" charset="0"/>
              </a:rPr>
              <a:t>engino</a:t>
            </a:r>
            <a:endParaRPr lang="en-US" dirty="0">
              <a:solidFill>
                <a:srgbClr val="00B050"/>
              </a:solidFill>
            </a:endParaRPr>
          </a:p>
        </p:txBody>
      </p:sp>
      <p:sp>
        <p:nvSpPr>
          <p:cNvPr id="21" name="Down Arrow 20"/>
          <p:cNvSpPr/>
          <p:nvPr/>
        </p:nvSpPr>
        <p:spPr>
          <a:xfrm>
            <a:off x="2057400" y="2819400"/>
            <a:ext cx="5334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a:off x="6477000" y="2514600"/>
            <a:ext cx="4572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ox(in)">
                                      <p:cBhvr>
                                        <p:cTn id="12" dur="500"/>
                                        <p:tgtEl>
                                          <p:spTgt spid="19"/>
                                        </p:tgtEl>
                                      </p:cBhvr>
                                    </p:animEffect>
                                  </p:childTnLst>
                                </p:cTn>
                              </p:par>
                            </p:childTnLst>
                          </p:cTn>
                        </p:par>
                        <p:par>
                          <p:cTn id="13" fill="hold">
                            <p:stCondLst>
                              <p:cond delay="500"/>
                            </p:stCondLst>
                            <p:childTnLst>
                              <p:par>
                                <p:cTn id="14" presetID="5" presetClass="entr" presetSubtype="1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checkerboard(across)">
                                      <p:cBhvr>
                                        <p:cTn id="16" dur="500"/>
                                        <p:tgtEl>
                                          <p:spTgt spid="21"/>
                                        </p:tgtEl>
                                      </p:cBhvr>
                                    </p:animEffect>
                                  </p:childTnLst>
                                </p:cTn>
                              </p:par>
                            </p:childTnLst>
                          </p:cTn>
                        </p:par>
                        <p:par>
                          <p:cTn id="17" fill="hold">
                            <p:stCondLst>
                              <p:cond delay="1000"/>
                            </p:stCondLst>
                            <p:childTnLst>
                              <p:par>
                                <p:cTn id="18" presetID="3" presetClass="entr" presetSubtype="5"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linds(vertic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linds(horizontal)">
                                      <p:cBhvr>
                                        <p:cTn id="25" dur="500"/>
                                        <p:tgtEl>
                                          <p:spTgt spid="20"/>
                                        </p:tgtEl>
                                      </p:cBhvr>
                                    </p:animEffect>
                                  </p:childTnLst>
                                </p:cTn>
                              </p:par>
                            </p:childTnLst>
                          </p:cTn>
                        </p:par>
                        <p:par>
                          <p:cTn id="26" fill="hold">
                            <p:stCondLst>
                              <p:cond delay="500"/>
                            </p:stCondLst>
                            <p:childTnLst>
                              <p:par>
                                <p:cTn id="27" presetID="4"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ox(in)">
                                      <p:cBhvr>
                                        <p:cTn id="29" dur="500"/>
                                        <p:tgtEl>
                                          <p:spTgt spid="22"/>
                                        </p:tgtEl>
                                      </p:cBhvr>
                                    </p:animEffect>
                                  </p:childTnLst>
                                </p:cTn>
                              </p:par>
                            </p:childTnLst>
                          </p:cTn>
                        </p:par>
                        <p:par>
                          <p:cTn id="30" fill="hold">
                            <p:stCondLst>
                              <p:cond delay="1000"/>
                            </p:stCondLst>
                            <p:childTnLst>
                              <p:par>
                                <p:cTn id="31" presetID="4" presetClass="entr" presetSubtype="32"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ox(out)">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P spid="20" grpId="0"/>
      <p:bldP spid="21"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895600" y="457200"/>
            <a:ext cx="4495800" cy="738664"/>
          </a:xfrm>
          <a:prstGeom prst="rect">
            <a:avLst/>
          </a:prstGeom>
          <a:noFill/>
        </p:spPr>
        <p:txBody>
          <a:bodyPr wrap="square" rtlCol="0">
            <a:spAutoFit/>
          </a:bodyPr>
          <a:lstStyle/>
          <a:p>
            <a:r>
              <a:rPr lang="el-GR" sz="2400" dirty="0" smtClean="0">
                <a:solidFill>
                  <a:schemeClr val="bg1">
                    <a:lumMod val="65000"/>
                  </a:schemeClr>
                </a:solidFill>
                <a:latin typeface="Arial Black" pitchFamily="34" charset="0"/>
              </a:rPr>
              <a:t>Η ΕΤΑΙΡΙΑ</a:t>
            </a:r>
            <a:endParaRPr lang="en-US" sz="2400" dirty="0" smtClean="0">
              <a:solidFill>
                <a:schemeClr val="bg1">
                  <a:lumMod val="65000"/>
                </a:schemeClr>
              </a:solidFill>
              <a:latin typeface="Arial Black" pitchFamily="34" charset="0"/>
            </a:endParaRPr>
          </a:p>
          <a:p>
            <a:pPr algn="r"/>
            <a:endParaRPr lang="en-US" dirty="0">
              <a:solidFill>
                <a:schemeClr val="bg1">
                  <a:lumMod val="65000"/>
                </a:schemeClr>
              </a:solidFill>
            </a:endParaRPr>
          </a:p>
        </p:txBody>
      </p:sp>
      <p:sp>
        <p:nvSpPr>
          <p:cNvPr id="7" name="TextBox 6"/>
          <p:cNvSpPr txBox="1"/>
          <p:nvPr/>
        </p:nvSpPr>
        <p:spPr>
          <a:xfrm>
            <a:off x="838200" y="1219200"/>
            <a:ext cx="7086600" cy="923330"/>
          </a:xfrm>
          <a:prstGeom prst="rect">
            <a:avLst/>
          </a:prstGeom>
          <a:noFill/>
        </p:spPr>
        <p:txBody>
          <a:bodyPr wrap="square" rtlCol="0">
            <a:spAutoFit/>
          </a:bodyPr>
          <a:lstStyle/>
          <a:p>
            <a:r>
              <a:rPr lang="el-GR" dirty="0" smtClean="0">
                <a:solidFill>
                  <a:srgbClr val="FF0000"/>
                </a:solidFill>
                <a:latin typeface="Arial Black" pitchFamily="34" charset="0"/>
              </a:rPr>
              <a:t>Στην πορεία διαφάνηκε η ανάγκη για ένα ολοκληρωμένο παιχνίδι για να μπορούν τα παιδιά να μαθαίνουν τεχνολογία παίζοντας και στο σπίτι</a:t>
            </a:r>
            <a:endParaRPr lang="en-US" dirty="0"/>
          </a:p>
        </p:txBody>
      </p:sp>
      <p:sp>
        <p:nvSpPr>
          <p:cNvPr id="13" name="TextBox 12"/>
          <p:cNvSpPr txBox="1"/>
          <p:nvPr/>
        </p:nvSpPr>
        <p:spPr>
          <a:xfrm>
            <a:off x="3352800" y="5257800"/>
            <a:ext cx="7086600" cy="646331"/>
          </a:xfrm>
          <a:prstGeom prst="rect">
            <a:avLst/>
          </a:prstGeom>
          <a:noFill/>
        </p:spPr>
        <p:txBody>
          <a:bodyPr wrap="square" rtlCol="0">
            <a:spAutoFit/>
          </a:bodyPr>
          <a:lstStyle/>
          <a:p>
            <a:r>
              <a:rPr lang="el-GR" dirty="0" smtClean="0">
                <a:solidFill>
                  <a:srgbClr val="FF0000"/>
                </a:solidFill>
                <a:latin typeface="Arial Black" pitchFamily="34" charset="0"/>
              </a:rPr>
              <a:t>Σχεδιασμός </a:t>
            </a:r>
          </a:p>
          <a:p>
            <a:r>
              <a:rPr lang="el-GR" dirty="0" smtClean="0">
                <a:solidFill>
                  <a:srgbClr val="FF0000"/>
                </a:solidFill>
                <a:latin typeface="Arial Black" pitchFamily="34" charset="0"/>
              </a:rPr>
              <a:t>πακέτων πώλησης…</a:t>
            </a:r>
            <a:endParaRPr lang="en-US" dirty="0"/>
          </a:p>
        </p:txBody>
      </p:sp>
      <p:sp>
        <p:nvSpPr>
          <p:cNvPr id="14" name="TextBox 13"/>
          <p:cNvSpPr txBox="1"/>
          <p:nvPr/>
        </p:nvSpPr>
        <p:spPr>
          <a:xfrm>
            <a:off x="838200" y="2286000"/>
            <a:ext cx="7086600" cy="369332"/>
          </a:xfrm>
          <a:prstGeom prst="rect">
            <a:avLst/>
          </a:prstGeom>
          <a:noFill/>
        </p:spPr>
        <p:txBody>
          <a:bodyPr wrap="square" rtlCol="0">
            <a:spAutoFit/>
          </a:bodyPr>
          <a:lstStyle/>
          <a:p>
            <a:r>
              <a:rPr lang="el-GR" dirty="0" smtClean="0">
                <a:solidFill>
                  <a:srgbClr val="00B050"/>
                </a:solidFill>
                <a:latin typeface="Arial Black" pitchFamily="34" charset="0"/>
              </a:rPr>
              <a:t>Σχεδιασμός νέων εξαρτημάτων…</a:t>
            </a:r>
            <a:endParaRPr lang="en-US" dirty="0">
              <a:solidFill>
                <a:srgbClr val="00B050"/>
              </a:solidFill>
            </a:endParaRPr>
          </a:p>
        </p:txBody>
      </p:sp>
      <p:pic>
        <p:nvPicPr>
          <p:cNvPr id="15" name="Picture 6" descr="ROD"/>
          <p:cNvPicPr>
            <a:picLocks noChangeAspect="1" noChangeArrowheads="1"/>
          </p:cNvPicPr>
          <p:nvPr/>
        </p:nvPicPr>
        <p:blipFill>
          <a:blip r:embed="rId3"/>
          <a:srcRect/>
          <a:stretch>
            <a:fillRect/>
          </a:stretch>
        </p:blipFill>
        <p:spPr bwMode="auto">
          <a:xfrm rot="844898">
            <a:off x="4960658" y="2297695"/>
            <a:ext cx="2170884" cy="1583828"/>
          </a:xfrm>
          <a:prstGeom prst="rect">
            <a:avLst/>
          </a:prstGeom>
          <a:noFill/>
          <a:ln w="9525">
            <a:noFill/>
            <a:miter lim="800000"/>
            <a:headEnd/>
            <a:tailEnd/>
          </a:ln>
        </p:spPr>
      </p:pic>
      <p:pic>
        <p:nvPicPr>
          <p:cNvPr id="17" name="Picture 8" descr="5"/>
          <p:cNvPicPr>
            <a:picLocks noChangeAspect="1" noChangeArrowheads="1"/>
          </p:cNvPicPr>
          <p:nvPr/>
        </p:nvPicPr>
        <p:blipFill>
          <a:blip r:embed="rId4"/>
          <a:srcRect l="32419" t="24315" r="26997" b="45947"/>
          <a:stretch>
            <a:fillRect/>
          </a:stretch>
        </p:blipFill>
        <p:spPr bwMode="auto">
          <a:xfrm>
            <a:off x="6934200" y="2133600"/>
            <a:ext cx="1870739" cy="1371600"/>
          </a:xfrm>
          <a:prstGeom prst="rect">
            <a:avLst/>
          </a:prstGeom>
          <a:noFill/>
          <a:ln w="9525">
            <a:noFill/>
            <a:miter lim="800000"/>
            <a:headEnd/>
            <a:tailEnd/>
          </a:ln>
        </p:spPr>
      </p:pic>
      <p:sp>
        <p:nvSpPr>
          <p:cNvPr id="23" name="TextBox 22"/>
          <p:cNvSpPr txBox="1"/>
          <p:nvPr/>
        </p:nvSpPr>
        <p:spPr>
          <a:xfrm>
            <a:off x="838200" y="2743200"/>
            <a:ext cx="7086600" cy="369332"/>
          </a:xfrm>
          <a:prstGeom prst="rect">
            <a:avLst/>
          </a:prstGeom>
          <a:noFill/>
        </p:spPr>
        <p:txBody>
          <a:bodyPr wrap="square" rtlCol="0">
            <a:spAutoFit/>
          </a:bodyPr>
          <a:lstStyle/>
          <a:p>
            <a:r>
              <a:rPr lang="el-GR" dirty="0" smtClean="0">
                <a:solidFill>
                  <a:schemeClr val="tx2">
                    <a:lumMod val="60000"/>
                    <a:lumOff val="40000"/>
                  </a:schemeClr>
                </a:solidFill>
                <a:latin typeface="Arial Black" pitchFamily="34" charset="0"/>
              </a:rPr>
              <a:t>Κατασκευή μοντέλων…</a:t>
            </a:r>
            <a:endParaRPr lang="en-US" dirty="0">
              <a:solidFill>
                <a:schemeClr val="tx2">
                  <a:lumMod val="60000"/>
                  <a:lumOff val="40000"/>
                </a:schemeClr>
              </a:solidFill>
            </a:endParaRPr>
          </a:p>
        </p:txBody>
      </p:sp>
      <p:pic>
        <p:nvPicPr>
          <p:cNvPr id="3076" name="Picture 4"/>
          <p:cNvPicPr>
            <a:picLocks noChangeAspect="1" noChangeArrowheads="1"/>
          </p:cNvPicPr>
          <p:nvPr/>
        </p:nvPicPr>
        <p:blipFill>
          <a:blip r:embed="rId5"/>
          <a:srcRect/>
          <a:stretch>
            <a:fillRect/>
          </a:stretch>
        </p:blipFill>
        <p:spPr bwMode="auto">
          <a:xfrm>
            <a:off x="381000" y="3200400"/>
            <a:ext cx="1742295" cy="1220910"/>
          </a:xfrm>
          <a:prstGeom prst="rect">
            <a:avLst/>
          </a:prstGeom>
          <a:noFill/>
          <a:ln w="9525">
            <a:noFill/>
            <a:miter lim="800000"/>
            <a:headEnd/>
            <a:tailEnd/>
          </a:ln>
          <a:effectLst/>
        </p:spPr>
      </p:pic>
      <p:pic>
        <p:nvPicPr>
          <p:cNvPr id="3077" name="Picture 5"/>
          <p:cNvPicPr>
            <a:picLocks noChangeAspect="1" noChangeArrowheads="1"/>
          </p:cNvPicPr>
          <p:nvPr/>
        </p:nvPicPr>
        <p:blipFill>
          <a:blip r:embed="rId6"/>
          <a:srcRect/>
          <a:stretch>
            <a:fillRect/>
          </a:stretch>
        </p:blipFill>
        <p:spPr bwMode="auto">
          <a:xfrm>
            <a:off x="2057400" y="3048000"/>
            <a:ext cx="2733675" cy="1389393"/>
          </a:xfrm>
          <a:prstGeom prst="rect">
            <a:avLst/>
          </a:prstGeom>
          <a:noFill/>
          <a:ln w="9525">
            <a:noFill/>
            <a:miter lim="800000"/>
            <a:headEnd/>
            <a:tailEnd/>
          </a:ln>
          <a:effectLst/>
        </p:spPr>
      </p:pic>
      <p:pic>
        <p:nvPicPr>
          <p:cNvPr id="3078" name="Picture 6"/>
          <p:cNvPicPr>
            <a:picLocks noChangeAspect="1" noChangeArrowheads="1"/>
          </p:cNvPicPr>
          <p:nvPr/>
        </p:nvPicPr>
        <p:blipFill>
          <a:blip r:embed="rId7"/>
          <a:srcRect/>
          <a:stretch>
            <a:fillRect/>
          </a:stretch>
        </p:blipFill>
        <p:spPr bwMode="auto">
          <a:xfrm>
            <a:off x="4724400" y="3048000"/>
            <a:ext cx="2143125" cy="1462839"/>
          </a:xfrm>
          <a:prstGeom prst="rect">
            <a:avLst/>
          </a:prstGeom>
          <a:noFill/>
          <a:ln w="9525">
            <a:noFill/>
            <a:miter lim="800000"/>
            <a:headEnd/>
            <a:tailEnd/>
          </a:ln>
          <a:effectLst/>
        </p:spPr>
      </p:pic>
      <p:pic>
        <p:nvPicPr>
          <p:cNvPr id="3075" name="Picture 3"/>
          <p:cNvPicPr>
            <a:picLocks noChangeAspect="1" noChangeArrowheads="1"/>
          </p:cNvPicPr>
          <p:nvPr/>
        </p:nvPicPr>
        <p:blipFill>
          <a:blip r:embed="rId8"/>
          <a:srcRect/>
          <a:stretch>
            <a:fillRect/>
          </a:stretch>
        </p:blipFill>
        <p:spPr bwMode="auto">
          <a:xfrm>
            <a:off x="6248400" y="4343400"/>
            <a:ext cx="2133600" cy="2077698"/>
          </a:xfrm>
          <a:prstGeom prst="rect">
            <a:avLst/>
          </a:prstGeom>
          <a:noFill/>
          <a:ln w="9525">
            <a:noFill/>
            <a:miter lim="800000"/>
            <a:headEnd/>
            <a:tailEnd/>
          </a:ln>
          <a:effectLst/>
        </p:spPr>
      </p:pic>
      <p:sp>
        <p:nvSpPr>
          <p:cNvPr id="24" name="TextBox 23"/>
          <p:cNvSpPr txBox="1"/>
          <p:nvPr/>
        </p:nvSpPr>
        <p:spPr>
          <a:xfrm>
            <a:off x="838200" y="4419600"/>
            <a:ext cx="7086600" cy="369332"/>
          </a:xfrm>
          <a:prstGeom prst="rect">
            <a:avLst/>
          </a:prstGeom>
          <a:noFill/>
        </p:spPr>
        <p:txBody>
          <a:bodyPr wrap="square" rtlCol="0">
            <a:spAutoFit/>
          </a:bodyPr>
          <a:lstStyle/>
          <a:p>
            <a:r>
              <a:rPr lang="el-GR" dirty="0" smtClean="0">
                <a:solidFill>
                  <a:srgbClr val="00B050"/>
                </a:solidFill>
                <a:latin typeface="Arial Black" pitchFamily="34" charset="0"/>
              </a:rPr>
              <a:t>Ανάπτυξη οδηγιών κατασκευής…</a:t>
            </a:r>
            <a:endParaRPr lang="en-US" dirty="0">
              <a:solidFill>
                <a:srgbClr val="00B050"/>
              </a:solidFill>
            </a:endParaRPr>
          </a:p>
        </p:txBody>
      </p:sp>
      <p:pic>
        <p:nvPicPr>
          <p:cNvPr id="25" name="Picture 2" descr="C:\Users\Engino\Desktop\robotc images mechanical\instuctionsBooklet.tif"/>
          <p:cNvPicPr>
            <a:picLocks noChangeAspect="1" noChangeArrowheads="1"/>
          </p:cNvPicPr>
          <p:nvPr/>
        </p:nvPicPr>
        <p:blipFill>
          <a:blip r:embed="rId9" cstate="print"/>
          <a:srcRect/>
          <a:stretch>
            <a:fillRect/>
          </a:stretch>
        </p:blipFill>
        <p:spPr bwMode="auto">
          <a:xfrm>
            <a:off x="762000" y="4648200"/>
            <a:ext cx="2514600" cy="18859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heckerboard(across)">
                                      <p:cBhvr>
                                        <p:cTn id="12" dur="500"/>
                                        <p:tgtEl>
                                          <p:spTgt spid="14"/>
                                        </p:tgtEl>
                                      </p:cBhvr>
                                    </p:animEffect>
                                  </p:childTnLst>
                                </p:cTn>
                              </p:par>
                            </p:childTnLst>
                          </p:cTn>
                        </p:par>
                        <p:par>
                          <p:cTn id="13" fill="hold">
                            <p:stCondLst>
                              <p:cond delay="500"/>
                            </p:stCondLst>
                            <p:childTnLst>
                              <p:par>
                                <p:cTn id="14" presetID="5" presetClass="entr" presetSubtype="1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checkerboard(across)">
                                      <p:cBhvr>
                                        <p:cTn id="16" dur="500"/>
                                        <p:tgtEl>
                                          <p:spTgt spid="15"/>
                                        </p:tgtEl>
                                      </p:cBhvr>
                                    </p:animEffect>
                                  </p:childTnLst>
                                </p:cTn>
                              </p:par>
                              <p:par>
                                <p:cTn id="17" presetID="8" presetClass="entr" presetSubtype="16"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diamond(in)">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checkerboard(across)">
                                      <p:cBhvr>
                                        <p:cTn id="24" dur="500"/>
                                        <p:tgtEl>
                                          <p:spTgt spid="23"/>
                                        </p:tgtEl>
                                      </p:cBhvr>
                                    </p:animEffect>
                                  </p:childTnLst>
                                </p:cTn>
                              </p:par>
                            </p:childTnLst>
                          </p:cTn>
                        </p:par>
                        <p:par>
                          <p:cTn id="25" fill="hold">
                            <p:stCondLst>
                              <p:cond delay="500"/>
                            </p:stCondLst>
                            <p:childTnLst>
                              <p:par>
                                <p:cTn id="26" presetID="5" presetClass="entr" presetSubtype="10" fill="hold" nodeType="afterEffect">
                                  <p:stCondLst>
                                    <p:cond delay="0"/>
                                  </p:stCondLst>
                                  <p:childTnLst>
                                    <p:set>
                                      <p:cBhvr>
                                        <p:cTn id="27" dur="1" fill="hold">
                                          <p:stCondLst>
                                            <p:cond delay="0"/>
                                          </p:stCondLst>
                                        </p:cTn>
                                        <p:tgtEl>
                                          <p:spTgt spid="3076"/>
                                        </p:tgtEl>
                                        <p:attrNameLst>
                                          <p:attrName>style.visibility</p:attrName>
                                        </p:attrNameLst>
                                      </p:cBhvr>
                                      <p:to>
                                        <p:strVal val="visible"/>
                                      </p:to>
                                    </p:set>
                                    <p:animEffect transition="in" filter="checkerboard(across)">
                                      <p:cBhvr>
                                        <p:cTn id="28" dur="500"/>
                                        <p:tgtEl>
                                          <p:spTgt spid="3076"/>
                                        </p:tgtEl>
                                      </p:cBhvr>
                                    </p:animEffect>
                                  </p:childTnLst>
                                </p:cTn>
                              </p:par>
                              <p:par>
                                <p:cTn id="29" presetID="5" presetClass="entr" presetSubtype="10" fill="hold" nodeType="withEffect">
                                  <p:stCondLst>
                                    <p:cond delay="0"/>
                                  </p:stCondLst>
                                  <p:childTnLst>
                                    <p:set>
                                      <p:cBhvr>
                                        <p:cTn id="30" dur="1" fill="hold">
                                          <p:stCondLst>
                                            <p:cond delay="0"/>
                                          </p:stCondLst>
                                        </p:cTn>
                                        <p:tgtEl>
                                          <p:spTgt spid="3077"/>
                                        </p:tgtEl>
                                        <p:attrNameLst>
                                          <p:attrName>style.visibility</p:attrName>
                                        </p:attrNameLst>
                                      </p:cBhvr>
                                      <p:to>
                                        <p:strVal val="visible"/>
                                      </p:to>
                                    </p:set>
                                    <p:animEffect transition="in" filter="checkerboard(across)">
                                      <p:cBhvr>
                                        <p:cTn id="31" dur="500"/>
                                        <p:tgtEl>
                                          <p:spTgt spid="3077"/>
                                        </p:tgtEl>
                                      </p:cBhvr>
                                    </p:animEffect>
                                  </p:childTnLst>
                                </p:cTn>
                              </p:par>
                              <p:par>
                                <p:cTn id="32" presetID="5" presetClass="entr" presetSubtype="10" fill="hold" nodeType="withEffect">
                                  <p:stCondLst>
                                    <p:cond delay="0"/>
                                  </p:stCondLst>
                                  <p:childTnLst>
                                    <p:set>
                                      <p:cBhvr>
                                        <p:cTn id="33" dur="1" fill="hold">
                                          <p:stCondLst>
                                            <p:cond delay="0"/>
                                          </p:stCondLst>
                                        </p:cTn>
                                        <p:tgtEl>
                                          <p:spTgt spid="3078"/>
                                        </p:tgtEl>
                                        <p:attrNameLst>
                                          <p:attrName>style.visibility</p:attrName>
                                        </p:attrNameLst>
                                      </p:cBhvr>
                                      <p:to>
                                        <p:strVal val="visible"/>
                                      </p:to>
                                    </p:set>
                                    <p:animEffect transition="in" filter="checkerboard(across)">
                                      <p:cBhvr>
                                        <p:cTn id="34" dur="500"/>
                                        <p:tgtEl>
                                          <p:spTgt spid="3078"/>
                                        </p:tgtEl>
                                      </p:cBhvr>
                                    </p:animEffect>
                                  </p:childTnLst>
                                </p:cTn>
                              </p:par>
                              <p:par>
                                <p:cTn id="35" presetID="5" presetClass="exit" presetSubtype="10" fill="hold" nodeType="withEffect">
                                  <p:stCondLst>
                                    <p:cond delay="0"/>
                                  </p:stCondLst>
                                  <p:childTnLst>
                                    <p:animEffect transition="out" filter="checkerboard(across)">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checkerboard(across)">
                                      <p:cBhvr>
                                        <p:cTn id="42" dur="500"/>
                                        <p:tgtEl>
                                          <p:spTgt spid="24"/>
                                        </p:tgtEl>
                                      </p:cBhvr>
                                    </p:animEffect>
                                  </p:childTnLst>
                                </p:cTn>
                              </p:par>
                            </p:childTnLst>
                          </p:cTn>
                        </p:par>
                        <p:par>
                          <p:cTn id="43" fill="hold">
                            <p:stCondLst>
                              <p:cond delay="500"/>
                            </p:stCondLst>
                            <p:childTnLst>
                              <p:par>
                                <p:cTn id="44" presetID="5" presetClass="entr" presetSubtype="10" fill="hold"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checkerboard(across)">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checkerboard(across)">
                                      <p:cBhvr>
                                        <p:cTn id="51" dur="500"/>
                                        <p:tgtEl>
                                          <p:spTgt spid="13"/>
                                        </p:tgtEl>
                                      </p:cBhvr>
                                    </p:animEffect>
                                  </p:childTnLst>
                                </p:cTn>
                              </p:par>
                            </p:childTnLst>
                          </p:cTn>
                        </p:par>
                        <p:par>
                          <p:cTn id="52" fill="hold">
                            <p:stCondLst>
                              <p:cond delay="500"/>
                            </p:stCondLst>
                            <p:childTnLst>
                              <p:par>
                                <p:cTn id="53" presetID="4" presetClass="entr" presetSubtype="32" fill="hold" nodeType="afterEffect">
                                  <p:stCondLst>
                                    <p:cond delay="0"/>
                                  </p:stCondLst>
                                  <p:childTnLst>
                                    <p:set>
                                      <p:cBhvr>
                                        <p:cTn id="54" dur="1" fill="hold">
                                          <p:stCondLst>
                                            <p:cond delay="0"/>
                                          </p:stCondLst>
                                        </p:cTn>
                                        <p:tgtEl>
                                          <p:spTgt spid="3075"/>
                                        </p:tgtEl>
                                        <p:attrNameLst>
                                          <p:attrName>style.visibility</p:attrName>
                                        </p:attrNameLst>
                                      </p:cBhvr>
                                      <p:to>
                                        <p:strVal val="visible"/>
                                      </p:to>
                                    </p:set>
                                    <p:animEffect transition="in" filter="box(out)">
                                      <p:cBhvr>
                                        <p:cTn id="55"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895600" y="457200"/>
            <a:ext cx="4495800" cy="738664"/>
          </a:xfrm>
          <a:prstGeom prst="rect">
            <a:avLst/>
          </a:prstGeom>
          <a:noFill/>
        </p:spPr>
        <p:txBody>
          <a:bodyPr wrap="square" rtlCol="0">
            <a:spAutoFit/>
          </a:bodyPr>
          <a:lstStyle/>
          <a:p>
            <a:r>
              <a:rPr lang="el-GR" sz="2400" dirty="0" smtClean="0">
                <a:solidFill>
                  <a:schemeClr val="bg1">
                    <a:lumMod val="65000"/>
                  </a:schemeClr>
                </a:solidFill>
                <a:latin typeface="Arial Black" pitchFamily="34" charset="0"/>
              </a:rPr>
              <a:t>Η ΕΤΑΙΡΙΑ</a:t>
            </a:r>
            <a:endParaRPr lang="en-US" sz="2400" dirty="0" smtClean="0">
              <a:solidFill>
                <a:schemeClr val="bg1">
                  <a:lumMod val="65000"/>
                </a:schemeClr>
              </a:solidFill>
              <a:latin typeface="Arial Black" pitchFamily="34" charset="0"/>
            </a:endParaRPr>
          </a:p>
          <a:p>
            <a:pPr algn="r"/>
            <a:endParaRPr lang="en-US" dirty="0">
              <a:solidFill>
                <a:schemeClr val="bg1">
                  <a:lumMod val="65000"/>
                </a:schemeClr>
              </a:solidFill>
            </a:endParaRPr>
          </a:p>
        </p:txBody>
      </p:sp>
      <p:sp>
        <p:nvSpPr>
          <p:cNvPr id="7" name="TextBox 6"/>
          <p:cNvSpPr txBox="1"/>
          <p:nvPr/>
        </p:nvSpPr>
        <p:spPr>
          <a:xfrm>
            <a:off x="838200" y="1219200"/>
            <a:ext cx="7086600" cy="646331"/>
          </a:xfrm>
          <a:prstGeom prst="rect">
            <a:avLst/>
          </a:prstGeom>
          <a:noFill/>
        </p:spPr>
        <p:txBody>
          <a:bodyPr wrap="square" rtlCol="0">
            <a:spAutoFit/>
          </a:bodyPr>
          <a:lstStyle/>
          <a:p>
            <a:r>
              <a:rPr lang="el-GR" dirty="0" smtClean="0">
                <a:solidFill>
                  <a:srgbClr val="FF0000"/>
                </a:solidFill>
                <a:latin typeface="Arial Black" pitchFamily="34" charset="0"/>
              </a:rPr>
              <a:t>Τα πρώτα πακέτα </a:t>
            </a:r>
            <a:r>
              <a:rPr lang="en-US" dirty="0" smtClean="0">
                <a:solidFill>
                  <a:srgbClr val="FF0000"/>
                </a:solidFill>
                <a:latin typeface="Arial Black" pitchFamily="34" charset="0"/>
              </a:rPr>
              <a:t>engino </a:t>
            </a:r>
            <a:r>
              <a:rPr lang="el-GR" dirty="0" smtClean="0">
                <a:solidFill>
                  <a:srgbClr val="FF0000"/>
                </a:solidFill>
                <a:latin typeface="Arial Black" pitchFamily="34" charset="0"/>
              </a:rPr>
              <a:t>κυκλοφόρησαν το 2007 και κάθε χρόνο προστίθενται νέα εξαρτήματα και προϊόντα.</a:t>
            </a:r>
            <a:endParaRPr lang="en-US" dirty="0"/>
          </a:p>
        </p:txBody>
      </p:sp>
      <p:pic>
        <p:nvPicPr>
          <p:cNvPr id="18" name="Picture 6" descr="C:\Users\Engino\Desktop\New folder\exhibiting in Germany 2008.JPG"/>
          <p:cNvPicPr>
            <a:picLocks noChangeAspect="1" noChangeArrowheads="1"/>
          </p:cNvPicPr>
          <p:nvPr/>
        </p:nvPicPr>
        <p:blipFill>
          <a:blip r:embed="rId3" cstate="print"/>
          <a:srcRect/>
          <a:stretch>
            <a:fillRect/>
          </a:stretch>
        </p:blipFill>
        <p:spPr bwMode="auto">
          <a:xfrm>
            <a:off x="533400" y="2743200"/>
            <a:ext cx="3524250" cy="2643188"/>
          </a:xfrm>
          <a:prstGeom prst="rect">
            <a:avLst/>
          </a:prstGeom>
          <a:noFill/>
          <a:ln w="9525">
            <a:noFill/>
            <a:miter lim="800000"/>
            <a:headEnd/>
            <a:tailEnd/>
          </a:ln>
        </p:spPr>
      </p:pic>
      <p:sp>
        <p:nvSpPr>
          <p:cNvPr id="19" name="TextBox 18"/>
          <p:cNvSpPr txBox="1"/>
          <p:nvPr/>
        </p:nvSpPr>
        <p:spPr>
          <a:xfrm>
            <a:off x="457200" y="1981200"/>
            <a:ext cx="7086600" cy="646331"/>
          </a:xfrm>
          <a:prstGeom prst="rect">
            <a:avLst/>
          </a:prstGeom>
          <a:noFill/>
        </p:spPr>
        <p:txBody>
          <a:bodyPr wrap="square" rtlCol="0">
            <a:spAutoFit/>
          </a:bodyPr>
          <a:lstStyle/>
          <a:p>
            <a:r>
              <a:rPr lang="el-GR" dirty="0" smtClean="0">
                <a:solidFill>
                  <a:srgbClr val="00B050"/>
                </a:solidFill>
                <a:latin typeface="Arial Black" pitchFamily="34" charset="0"/>
              </a:rPr>
              <a:t>Παρουσιάστηκε το παιχνίδι </a:t>
            </a:r>
          </a:p>
          <a:p>
            <a:r>
              <a:rPr lang="el-GR" dirty="0" smtClean="0">
                <a:solidFill>
                  <a:srgbClr val="00B050"/>
                </a:solidFill>
                <a:latin typeface="Arial Black" pitchFamily="34" charset="0"/>
              </a:rPr>
              <a:t>σε πολλές διεθνείς εκθέσεις…</a:t>
            </a:r>
            <a:endParaRPr lang="en-US" dirty="0">
              <a:solidFill>
                <a:srgbClr val="00B050"/>
              </a:solidFill>
            </a:endParaRPr>
          </a:p>
        </p:txBody>
      </p:sp>
      <p:sp>
        <p:nvSpPr>
          <p:cNvPr id="20" name="TextBox 19"/>
          <p:cNvSpPr txBox="1"/>
          <p:nvPr/>
        </p:nvSpPr>
        <p:spPr>
          <a:xfrm>
            <a:off x="4343400" y="1905000"/>
            <a:ext cx="7086600" cy="923330"/>
          </a:xfrm>
          <a:prstGeom prst="rect">
            <a:avLst/>
          </a:prstGeom>
          <a:noFill/>
        </p:spPr>
        <p:txBody>
          <a:bodyPr wrap="square" rtlCol="0">
            <a:spAutoFit/>
          </a:bodyPr>
          <a:lstStyle/>
          <a:p>
            <a:r>
              <a:rPr lang="el-GR" dirty="0" smtClean="0">
                <a:solidFill>
                  <a:schemeClr val="tx2">
                    <a:lumMod val="60000"/>
                    <a:lumOff val="40000"/>
                  </a:schemeClr>
                </a:solidFill>
                <a:latin typeface="Arial Black" pitchFamily="34" charset="0"/>
              </a:rPr>
              <a:t>Δημιουργία </a:t>
            </a:r>
          </a:p>
          <a:p>
            <a:r>
              <a:rPr lang="el-GR" dirty="0" smtClean="0">
                <a:solidFill>
                  <a:schemeClr val="tx2">
                    <a:lumMod val="60000"/>
                    <a:lumOff val="40000"/>
                  </a:schemeClr>
                </a:solidFill>
                <a:latin typeface="Arial Black" pitchFamily="34" charset="0"/>
              </a:rPr>
              <a:t>καταστήματος </a:t>
            </a:r>
          </a:p>
          <a:p>
            <a:r>
              <a:rPr lang="el-GR" dirty="0" smtClean="0">
                <a:solidFill>
                  <a:schemeClr val="tx2">
                    <a:lumMod val="60000"/>
                    <a:lumOff val="40000"/>
                  </a:schemeClr>
                </a:solidFill>
                <a:latin typeface="Arial Black" pitchFamily="34" charset="0"/>
              </a:rPr>
              <a:t>στη Λεμεσό…</a:t>
            </a:r>
            <a:endParaRPr lang="en-US" dirty="0">
              <a:solidFill>
                <a:schemeClr val="tx2">
                  <a:lumMod val="60000"/>
                  <a:lumOff val="40000"/>
                </a:schemeClr>
              </a:solidFill>
            </a:endParaRPr>
          </a:p>
        </p:txBody>
      </p:sp>
      <p:pic>
        <p:nvPicPr>
          <p:cNvPr id="21" name="Picture 2" descr="C:\Users\Engino\Desktop\New folder\a 3m Ferris wheel.jpg"/>
          <p:cNvPicPr>
            <a:picLocks noChangeAspect="1" noChangeArrowheads="1"/>
          </p:cNvPicPr>
          <p:nvPr/>
        </p:nvPicPr>
        <p:blipFill>
          <a:blip r:embed="rId4" cstate="print"/>
          <a:srcRect/>
          <a:stretch>
            <a:fillRect/>
          </a:stretch>
        </p:blipFill>
        <p:spPr bwMode="auto">
          <a:xfrm>
            <a:off x="4343400" y="2819400"/>
            <a:ext cx="1828800" cy="2438400"/>
          </a:xfrm>
          <a:prstGeom prst="rect">
            <a:avLst/>
          </a:prstGeom>
          <a:noFill/>
          <a:ln w="9525">
            <a:noFill/>
            <a:miter lim="800000"/>
            <a:headEnd/>
            <a:tailEnd/>
          </a:ln>
        </p:spPr>
      </p:pic>
      <p:sp>
        <p:nvSpPr>
          <p:cNvPr id="22" name="TextBox 21"/>
          <p:cNvSpPr txBox="1"/>
          <p:nvPr/>
        </p:nvSpPr>
        <p:spPr>
          <a:xfrm>
            <a:off x="7086600" y="5477470"/>
            <a:ext cx="7696200" cy="923330"/>
          </a:xfrm>
          <a:prstGeom prst="rect">
            <a:avLst/>
          </a:prstGeom>
          <a:noFill/>
        </p:spPr>
        <p:txBody>
          <a:bodyPr wrap="square" rtlCol="0">
            <a:spAutoFit/>
          </a:bodyPr>
          <a:lstStyle/>
          <a:p>
            <a:r>
              <a:rPr lang="el-GR" dirty="0" smtClean="0">
                <a:solidFill>
                  <a:srgbClr val="00B050"/>
                </a:solidFill>
                <a:latin typeface="Arial Black" pitchFamily="34" charset="0"/>
              </a:rPr>
              <a:t>Διεθνείς </a:t>
            </a:r>
          </a:p>
          <a:p>
            <a:r>
              <a:rPr lang="el-GR" dirty="0" smtClean="0">
                <a:solidFill>
                  <a:srgbClr val="00B050"/>
                </a:solidFill>
                <a:latin typeface="Arial Black" pitchFamily="34" charset="0"/>
              </a:rPr>
              <a:t>και τοπικές </a:t>
            </a:r>
          </a:p>
          <a:p>
            <a:r>
              <a:rPr lang="el-GR" dirty="0" smtClean="0">
                <a:solidFill>
                  <a:srgbClr val="00B050"/>
                </a:solidFill>
                <a:latin typeface="Arial Black" pitchFamily="34" charset="0"/>
              </a:rPr>
              <a:t>βραβεύσεις…</a:t>
            </a:r>
            <a:endParaRPr lang="en-US" dirty="0">
              <a:solidFill>
                <a:srgbClr val="00B050"/>
              </a:solidFill>
            </a:endParaRPr>
          </a:p>
        </p:txBody>
      </p:sp>
      <p:pic>
        <p:nvPicPr>
          <p:cNvPr id="4098" name="Picture 2"/>
          <p:cNvPicPr>
            <a:picLocks noChangeAspect="1" noChangeArrowheads="1"/>
          </p:cNvPicPr>
          <p:nvPr/>
        </p:nvPicPr>
        <p:blipFill>
          <a:blip r:embed="rId5"/>
          <a:srcRect/>
          <a:stretch>
            <a:fillRect/>
          </a:stretch>
        </p:blipFill>
        <p:spPr bwMode="auto">
          <a:xfrm>
            <a:off x="457200" y="5486400"/>
            <a:ext cx="6629400" cy="948075"/>
          </a:xfrm>
          <a:prstGeom prst="rect">
            <a:avLst/>
          </a:prstGeom>
          <a:noFill/>
          <a:ln w="9525">
            <a:noFill/>
            <a:miter lim="800000"/>
            <a:headEnd/>
            <a:tailEnd/>
          </a:ln>
          <a:effectLst/>
        </p:spPr>
      </p:pic>
      <p:sp>
        <p:nvSpPr>
          <p:cNvPr id="26" name="TextBox 25"/>
          <p:cNvSpPr txBox="1"/>
          <p:nvPr/>
        </p:nvSpPr>
        <p:spPr>
          <a:xfrm>
            <a:off x="6629400" y="1905000"/>
            <a:ext cx="7086600" cy="923330"/>
          </a:xfrm>
          <a:prstGeom prst="rect">
            <a:avLst/>
          </a:prstGeom>
          <a:noFill/>
        </p:spPr>
        <p:txBody>
          <a:bodyPr wrap="square" rtlCol="0">
            <a:spAutoFit/>
          </a:bodyPr>
          <a:lstStyle/>
          <a:p>
            <a:r>
              <a:rPr lang="el-GR" dirty="0" smtClean="0">
                <a:solidFill>
                  <a:schemeClr val="accent6">
                    <a:lumMod val="75000"/>
                  </a:schemeClr>
                </a:solidFill>
                <a:latin typeface="Arial Black" pitchFamily="34" charset="0"/>
              </a:rPr>
              <a:t>Από το 2012 </a:t>
            </a:r>
          </a:p>
          <a:p>
            <a:r>
              <a:rPr lang="el-GR" dirty="0" smtClean="0">
                <a:solidFill>
                  <a:schemeClr val="accent6">
                    <a:lumMod val="75000"/>
                  </a:schemeClr>
                </a:solidFill>
                <a:latin typeface="Arial Black" pitchFamily="34" charset="0"/>
              </a:rPr>
              <a:t>Εργοστάσιο </a:t>
            </a:r>
          </a:p>
          <a:p>
            <a:r>
              <a:rPr lang="el-GR" dirty="0" smtClean="0">
                <a:solidFill>
                  <a:schemeClr val="accent6">
                    <a:lumMod val="75000"/>
                  </a:schemeClr>
                </a:solidFill>
                <a:latin typeface="Arial Black" pitchFamily="34" charset="0"/>
              </a:rPr>
              <a:t>στην Κύπρο…</a:t>
            </a:r>
            <a:endParaRPr lang="en-US" dirty="0">
              <a:solidFill>
                <a:schemeClr val="accent6">
                  <a:lumMod val="75000"/>
                </a:schemeClr>
              </a:solidFill>
            </a:endParaRPr>
          </a:p>
        </p:txBody>
      </p:sp>
      <p:pic>
        <p:nvPicPr>
          <p:cNvPr id="4099" name="Picture 3"/>
          <p:cNvPicPr>
            <a:picLocks noChangeAspect="1" noChangeArrowheads="1"/>
          </p:cNvPicPr>
          <p:nvPr/>
        </p:nvPicPr>
        <p:blipFill>
          <a:blip r:embed="rId6"/>
          <a:srcRect/>
          <a:stretch>
            <a:fillRect/>
          </a:stretch>
        </p:blipFill>
        <p:spPr bwMode="auto">
          <a:xfrm>
            <a:off x="6553200" y="2743200"/>
            <a:ext cx="2033969" cy="244565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heckerboard(across)">
                                      <p:cBhvr>
                                        <p:cTn id="12" dur="500"/>
                                        <p:tgtEl>
                                          <p:spTgt spid="19"/>
                                        </p:tgtEl>
                                      </p:cBhvr>
                                    </p:animEffect>
                                  </p:childTnLst>
                                </p:cTn>
                              </p:par>
                              <p:par>
                                <p:cTn id="13" presetID="5"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checkerboard(across)">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checkerboard(across)">
                                      <p:cBhvr>
                                        <p:cTn id="20" dur="500"/>
                                        <p:tgtEl>
                                          <p:spTgt spid="20"/>
                                        </p:tgtEl>
                                      </p:cBhvr>
                                    </p:animEffect>
                                  </p:childTnLst>
                                </p:cTn>
                              </p:par>
                              <p:par>
                                <p:cTn id="21" presetID="5" presetClass="entr" presetSubtype="1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checkerboard(across)">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checkerboard(across)">
                                      <p:cBhvr>
                                        <p:cTn id="28" dur="500"/>
                                        <p:tgtEl>
                                          <p:spTgt spid="26"/>
                                        </p:tgtEl>
                                      </p:cBhvr>
                                    </p:animEffect>
                                  </p:childTnLst>
                                </p:cTn>
                              </p:par>
                              <p:par>
                                <p:cTn id="29" presetID="5" presetClass="entr" presetSubtype="10" fill="hold" nodeType="withEffect">
                                  <p:stCondLst>
                                    <p:cond delay="0"/>
                                  </p:stCondLst>
                                  <p:childTnLst>
                                    <p:set>
                                      <p:cBhvr>
                                        <p:cTn id="30" dur="1" fill="hold">
                                          <p:stCondLst>
                                            <p:cond delay="0"/>
                                          </p:stCondLst>
                                        </p:cTn>
                                        <p:tgtEl>
                                          <p:spTgt spid="4099"/>
                                        </p:tgtEl>
                                        <p:attrNameLst>
                                          <p:attrName>style.visibility</p:attrName>
                                        </p:attrNameLst>
                                      </p:cBhvr>
                                      <p:to>
                                        <p:strVal val="visible"/>
                                      </p:to>
                                    </p:set>
                                    <p:animEffect transition="in" filter="checkerboard(across)">
                                      <p:cBhvr>
                                        <p:cTn id="31" dur="500"/>
                                        <p:tgtEl>
                                          <p:spTgt spid="4099"/>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checkerboard(across)">
                                      <p:cBhvr>
                                        <p:cTn id="36" dur="500"/>
                                        <p:tgtEl>
                                          <p:spTgt spid="22"/>
                                        </p:tgtEl>
                                      </p:cBhvr>
                                    </p:animEffect>
                                  </p:childTnLst>
                                </p:cTn>
                              </p:par>
                              <p:par>
                                <p:cTn id="37" presetID="2" presetClass="entr" presetSubtype="4" fill="hold" nodeType="withEffect">
                                  <p:stCondLst>
                                    <p:cond delay="0"/>
                                  </p:stCondLst>
                                  <p:childTnLst>
                                    <p:set>
                                      <p:cBhvr>
                                        <p:cTn id="38" dur="1" fill="hold">
                                          <p:stCondLst>
                                            <p:cond delay="0"/>
                                          </p:stCondLst>
                                        </p:cTn>
                                        <p:tgtEl>
                                          <p:spTgt spid="4098"/>
                                        </p:tgtEl>
                                        <p:attrNameLst>
                                          <p:attrName>style.visibility</p:attrName>
                                        </p:attrNameLst>
                                      </p:cBhvr>
                                      <p:to>
                                        <p:strVal val="visible"/>
                                      </p:to>
                                    </p:set>
                                    <p:anim calcmode="lin" valueType="num">
                                      <p:cBhvr additive="base">
                                        <p:cTn id="39" dur="500" fill="hold"/>
                                        <p:tgtEl>
                                          <p:spTgt spid="4098"/>
                                        </p:tgtEl>
                                        <p:attrNameLst>
                                          <p:attrName>ppt_x</p:attrName>
                                        </p:attrNameLst>
                                      </p:cBhvr>
                                      <p:tavLst>
                                        <p:tav tm="0">
                                          <p:val>
                                            <p:strVal val="#ppt_x"/>
                                          </p:val>
                                        </p:tav>
                                        <p:tav tm="100000">
                                          <p:val>
                                            <p:strVal val="#ppt_x"/>
                                          </p:val>
                                        </p:tav>
                                      </p:tavLst>
                                    </p:anim>
                                    <p:anim calcmode="lin" valueType="num">
                                      <p:cBhvr additive="base">
                                        <p:cTn id="40"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P spid="20" grpId="0"/>
      <p:bldP spid="22"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895600" y="457200"/>
            <a:ext cx="4495800" cy="1107996"/>
          </a:xfrm>
          <a:prstGeom prst="rect">
            <a:avLst/>
          </a:prstGeom>
          <a:noFill/>
        </p:spPr>
        <p:txBody>
          <a:bodyPr wrap="square" rtlCol="0">
            <a:spAutoFit/>
          </a:bodyPr>
          <a:lstStyle/>
          <a:p>
            <a:r>
              <a:rPr lang="el-GR" sz="2400" dirty="0" smtClean="0">
                <a:solidFill>
                  <a:schemeClr val="bg1">
                    <a:lumMod val="65000"/>
                  </a:schemeClr>
                </a:solidFill>
                <a:latin typeface="Arial Black" pitchFamily="34" charset="0"/>
              </a:rPr>
              <a:t>ΓΕΝΙΚΑ ΣΤΟΙΧΕΙΑ </a:t>
            </a:r>
          </a:p>
          <a:p>
            <a:r>
              <a:rPr lang="el-GR" sz="2400" dirty="0" smtClean="0">
                <a:solidFill>
                  <a:schemeClr val="bg1">
                    <a:lumMod val="65000"/>
                  </a:schemeClr>
                </a:solidFill>
                <a:latin typeface="Arial Black" pitchFamily="34" charset="0"/>
              </a:rPr>
              <a:t>ΕΡΓΟΥ</a:t>
            </a:r>
            <a:endParaRPr lang="en-US" sz="2400" dirty="0" smtClean="0">
              <a:solidFill>
                <a:schemeClr val="bg1">
                  <a:lumMod val="65000"/>
                </a:schemeClr>
              </a:solidFill>
              <a:latin typeface="Arial Black" pitchFamily="34" charset="0"/>
            </a:endParaRPr>
          </a:p>
          <a:p>
            <a:pPr algn="r"/>
            <a:endParaRPr lang="en-US" dirty="0">
              <a:solidFill>
                <a:schemeClr val="bg1">
                  <a:lumMod val="65000"/>
                </a:schemeClr>
              </a:solidFill>
            </a:endParaRPr>
          </a:p>
        </p:txBody>
      </p:sp>
      <p:sp>
        <p:nvSpPr>
          <p:cNvPr id="7" name="TextBox 6"/>
          <p:cNvSpPr txBox="1"/>
          <p:nvPr/>
        </p:nvSpPr>
        <p:spPr>
          <a:xfrm>
            <a:off x="1295400" y="1529477"/>
            <a:ext cx="7086600" cy="400110"/>
          </a:xfrm>
          <a:prstGeom prst="rect">
            <a:avLst/>
          </a:prstGeom>
          <a:noFill/>
        </p:spPr>
        <p:txBody>
          <a:bodyPr wrap="square" rtlCol="0">
            <a:spAutoFit/>
          </a:bodyPr>
          <a:lstStyle/>
          <a:p>
            <a:r>
              <a:rPr lang="el-GR" sz="2000" dirty="0" smtClean="0">
                <a:solidFill>
                  <a:srgbClr val="FF0000"/>
                </a:solidFill>
                <a:latin typeface="Arial Black" pitchFamily="34" charset="0"/>
              </a:rPr>
              <a:t>ΤΟ ΕΡΓΟ ΞΕΚΙΝΗΣΕ ΤΟΝ ΝΟΕΜΒΡΙΟ ΤΟΥ 2010</a:t>
            </a:r>
            <a:endParaRPr lang="en-US" dirty="0"/>
          </a:p>
        </p:txBody>
      </p:sp>
      <p:sp>
        <p:nvSpPr>
          <p:cNvPr id="8" name="TextBox 7"/>
          <p:cNvSpPr txBox="1"/>
          <p:nvPr/>
        </p:nvSpPr>
        <p:spPr>
          <a:xfrm>
            <a:off x="1295400" y="1956137"/>
            <a:ext cx="7086600" cy="1015663"/>
          </a:xfrm>
          <a:prstGeom prst="rect">
            <a:avLst/>
          </a:prstGeom>
          <a:noFill/>
        </p:spPr>
        <p:txBody>
          <a:bodyPr wrap="square" rtlCol="0">
            <a:spAutoFit/>
          </a:bodyPr>
          <a:lstStyle/>
          <a:p>
            <a:r>
              <a:rPr lang="el-GR" sz="2000" dirty="0" smtClean="0">
                <a:solidFill>
                  <a:schemeClr val="tx2">
                    <a:lumMod val="60000"/>
                    <a:lumOff val="40000"/>
                  </a:schemeClr>
                </a:solidFill>
                <a:latin typeface="Arial Black" pitchFamily="34" charset="0"/>
              </a:rPr>
              <a:t>ΑΝΑΔΟΧΟΣ ΦΟΡΕΑΣ Η ΕΤΑΙΡΙΑ </a:t>
            </a:r>
            <a:r>
              <a:rPr lang="en-US" sz="2000" dirty="0" smtClean="0">
                <a:solidFill>
                  <a:srgbClr val="FF0000"/>
                </a:solidFill>
                <a:latin typeface="Arial Black" pitchFamily="34" charset="0"/>
              </a:rPr>
              <a:t>ENGINO </a:t>
            </a:r>
          </a:p>
          <a:p>
            <a:r>
              <a:rPr lang="el-GR" sz="2000" dirty="0" smtClean="0">
                <a:solidFill>
                  <a:schemeClr val="tx2">
                    <a:lumMod val="60000"/>
                    <a:lumOff val="40000"/>
                  </a:schemeClr>
                </a:solidFill>
                <a:latin typeface="Arial Black" pitchFamily="34" charset="0"/>
              </a:rPr>
              <a:t>ΚΑΙ ΣΥΝΕΡΓΑΖΟΜΕΝΟΣ ΦΟΡΕΑΣ ΤΟ </a:t>
            </a:r>
            <a:r>
              <a:rPr lang="el-GR" sz="2000" dirty="0" smtClean="0">
                <a:solidFill>
                  <a:srgbClr val="FF0000"/>
                </a:solidFill>
                <a:latin typeface="Arial Black" pitchFamily="34" charset="0"/>
              </a:rPr>
              <a:t>ΠΑΝΕΠΙΣΤΗΜΙΟ ΚΥΠΡΟΥ-ΕΠΑ</a:t>
            </a:r>
            <a:endParaRPr lang="en-US" dirty="0">
              <a:solidFill>
                <a:srgbClr val="FF0000"/>
              </a:solidFill>
            </a:endParaRPr>
          </a:p>
        </p:txBody>
      </p:sp>
      <p:sp>
        <p:nvSpPr>
          <p:cNvPr id="9" name="TextBox 8"/>
          <p:cNvSpPr txBox="1"/>
          <p:nvPr/>
        </p:nvSpPr>
        <p:spPr>
          <a:xfrm>
            <a:off x="1295400" y="3048000"/>
            <a:ext cx="7086600" cy="707886"/>
          </a:xfrm>
          <a:prstGeom prst="rect">
            <a:avLst/>
          </a:prstGeom>
          <a:noFill/>
        </p:spPr>
        <p:txBody>
          <a:bodyPr wrap="square" rtlCol="0">
            <a:spAutoFit/>
          </a:bodyPr>
          <a:lstStyle/>
          <a:p>
            <a:r>
              <a:rPr lang="el-GR" sz="2000" dirty="0" smtClean="0">
                <a:solidFill>
                  <a:schemeClr val="tx1">
                    <a:lumMod val="50000"/>
                    <a:lumOff val="50000"/>
                  </a:schemeClr>
                </a:solidFill>
                <a:latin typeface="Arial Black" pitchFamily="34" charset="0"/>
              </a:rPr>
              <a:t>ΤΟ ΕΡΓΟ ΟΛΟΚΛΗΡΩΘΗΚΕ ΣΕ 24 ΜΗΝΕΣ ΜΕ ΚΟΣΤΟΣ ΑΝΑΠΤΥΞΗΣ ΠΕΡΙΠΟΥ 200000 ΕΥΡΩ </a:t>
            </a:r>
            <a:endParaRPr lang="en-US" dirty="0">
              <a:solidFill>
                <a:schemeClr val="tx1">
                  <a:lumMod val="50000"/>
                  <a:lumOff val="50000"/>
                </a:schemeClr>
              </a:solidFill>
            </a:endParaRPr>
          </a:p>
        </p:txBody>
      </p:sp>
      <p:sp>
        <p:nvSpPr>
          <p:cNvPr id="10" name="TextBox 9"/>
          <p:cNvSpPr txBox="1"/>
          <p:nvPr/>
        </p:nvSpPr>
        <p:spPr>
          <a:xfrm>
            <a:off x="1295400" y="3864114"/>
            <a:ext cx="7086600" cy="707886"/>
          </a:xfrm>
          <a:prstGeom prst="rect">
            <a:avLst/>
          </a:prstGeom>
          <a:noFill/>
        </p:spPr>
        <p:txBody>
          <a:bodyPr wrap="square" rtlCol="0">
            <a:spAutoFit/>
          </a:bodyPr>
          <a:lstStyle/>
          <a:p>
            <a:r>
              <a:rPr lang="el-GR" sz="2000" dirty="0" smtClean="0">
                <a:solidFill>
                  <a:schemeClr val="accent3">
                    <a:lumMod val="75000"/>
                  </a:schemeClr>
                </a:solidFill>
                <a:latin typeface="Arial Black" pitchFamily="34" charset="0"/>
              </a:rPr>
              <a:t>Η ΧΡΗΜΑΤΟΔΟΤΗΣΗ ΑΠΟ ΤΟ ΙΠΕ ΑΝΕΡΧΕΤΑΙ ΣΤΙΣ 145000 ΕΥΡΩ</a:t>
            </a:r>
            <a:endParaRPr lang="en-US" dirty="0">
              <a:solidFill>
                <a:schemeClr val="accent3">
                  <a:lumMod val="75000"/>
                </a:schemeClr>
              </a:solidFill>
            </a:endParaRPr>
          </a:p>
        </p:txBody>
      </p:sp>
      <p:sp>
        <p:nvSpPr>
          <p:cNvPr id="11" name="TextBox 10"/>
          <p:cNvSpPr txBox="1"/>
          <p:nvPr/>
        </p:nvSpPr>
        <p:spPr>
          <a:xfrm>
            <a:off x="1295400" y="4648200"/>
            <a:ext cx="7086600" cy="400110"/>
          </a:xfrm>
          <a:prstGeom prst="rect">
            <a:avLst/>
          </a:prstGeom>
          <a:noFill/>
        </p:spPr>
        <p:txBody>
          <a:bodyPr wrap="square" rtlCol="0">
            <a:spAutoFit/>
          </a:bodyPr>
          <a:lstStyle/>
          <a:p>
            <a:r>
              <a:rPr lang="el-GR" sz="2000" dirty="0" smtClean="0">
                <a:solidFill>
                  <a:srgbClr val="FF0000"/>
                </a:solidFill>
                <a:latin typeface="Arial Black" pitchFamily="34" charset="0"/>
              </a:rPr>
              <a:t>ΤΟ ΕΡΓΟ ΕΣΤΙΑΖΕΤΑΙ ΣΕ 2 ΤΟΜΕΙΣ ΕΡΕΥΝΑΣ:</a:t>
            </a:r>
            <a:endParaRPr lang="en-US" dirty="0">
              <a:solidFill>
                <a:srgbClr val="FF0000"/>
              </a:solidFill>
            </a:endParaRPr>
          </a:p>
        </p:txBody>
      </p:sp>
      <p:sp>
        <p:nvSpPr>
          <p:cNvPr id="12" name="TextBox 11"/>
          <p:cNvSpPr txBox="1"/>
          <p:nvPr/>
        </p:nvSpPr>
        <p:spPr>
          <a:xfrm>
            <a:off x="1981200" y="5257800"/>
            <a:ext cx="7086600" cy="400110"/>
          </a:xfrm>
          <a:prstGeom prst="rect">
            <a:avLst/>
          </a:prstGeom>
          <a:noFill/>
        </p:spPr>
        <p:txBody>
          <a:bodyPr wrap="square" rtlCol="0">
            <a:spAutoFit/>
          </a:bodyPr>
          <a:lstStyle/>
          <a:p>
            <a:r>
              <a:rPr lang="el-GR" sz="2000" dirty="0" smtClean="0">
                <a:solidFill>
                  <a:schemeClr val="accent4">
                    <a:lumMod val="75000"/>
                  </a:schemeClr>
                </a:solidFill>
                <a:latin typeface="Arial Black" pitchFamily="34" charset="0"/>
              </a:rPr>
              <a:t>- ΜΗΧΑΝΟΛΟΓΙΚΟ </a:t>
            </a:r>
            <a:endParaRPr lang="en-US" dirty="0">
              <a:solidFill>
                <a:schemeClr val="accent4">
                  <a:lumMod val="75000"/>
                </a:schemeClr>
              </a:solidFill>
            </a:endParaRPr>
          </a:p>
        </p:txBody>
      </p:sp>
      <p:sp>
        <p:nvSpPr>
          <p:cNvPr id="15" name="TextBox 14"/>
          <p:cNvSpPr txBox="1"/>
          <p:nvPr/>
        </p:nvSpPr>
        <p:spPr>
          <a:xfrm>
            <a:off x="1981200" y="5715000"/>
            <a:ext cx="7086600" cy="400110"/>
          </a:xfrm>
          <a:prstGeom prst="rect">
            <a:avLst/>
          </a:prstGeom>
          <a:noFill/>
        </p:spPr>
        <p:txBody>
          <a:bodyPr wrap="square" rtlCol="0">
            <a:spAutoFit/>
          </a:bodyPr>
          <a:lstStyle/>
          <a:p>
            <a:r>
              <a:rPr lang="el-GR" sz="2000" dirty="0" smtClean="0">
                <a:solidFill>
                  <a:schemeClr val="accent2">
                    <a:lumMod val="75000"/>
                  </a:schemeClr>
                </a:solidFill>
                <a:latin typeface="Arial Black" pitchFamily="34" charset="0"/>
              </a:rPr>
              <a:t>- ΠΑΙΔΑΓΩΓΙΚΟ </a:t>
            </a:r>
            <a:endParaRPr lang="en-US" dirty="0">
              <a:solidFill>
                <a:schemeClr val="accent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heckerboard(across)">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heckerboard(across)">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heckerboard(across)">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rot="1293042">
            <a:off x="3116176" y="4352042"/>
            <a:ext cx="2438400" cy="1665045"/>
          </a:xfrm>
          <a:prstGeom prst="rect">
            <a:avLst/>
          </a:prstGeom>
          <a:noFill/>
          <a:ln w="9525">
            <a:noFill/>
            <a:miter lim="800000"/>
            <a:headEnd/>
            <a:tailEnd/>
          </a:ln>
          <a:effectLst/>
        </p:spPr>
      </p:pic>
      <p:pic>
        <p:nvPicPr>
          <p:cNvPr id="16" name="Picture 15" descr="solar oil.jpg"/>
          <p:cNvPicPr>
            <a:picLocks noChangeAspect="1"/>
          </p:cNvPicPr>
          <p:nvPr/>
        </p:nvPicPr>
        <p:blipFill>
          <a:blip r:embed="rId4"/>
          <a:stretch>
            <a:fillRect/>
          </a:stretch>
        </p:blipFill>
        <p:spPr>
          <a:xfrm>
            <a:off x="6096000" y="3733800"/>
            <a:ext cx="2590800" cy="2590800"/>
          </a:xfrm>
          <a:prstGeom prst="rect">
            <a:avLst/>
          </a:prstGeom>
        </p:spPr>
      </p:pic>
      <p:sp>
        <p:nvSpPr>
          <p:cNvPr id="3" name="TextBox 2"/>
          <p:cNvSpPr txBox="1"/>
          <p:nvPr/>
        </p:nvSpPr>
        <p:spPr>
          <a:xfrm>
            <a:off x="914400" y="609600"/>
            <a:ext cx="5562600" cy="461665"/>
          </a:xfrm>
          <a:prstGeom prst="rect">
            <a:avLst/>
          </a:prstGeom>
          <a:noFill/>
        </p:spPr>
        <p:txBody>
          <a:bodyPr wrap="square" rtlCol="0">
            <a:spAutoFit/>
          </a:bodyPr>
          <a:lstStyle/>
          <a:p>
            <a:pPr algn="r"/>
            <a:r>
              <a:rPr lang="el-GR" sz="2400" dirty="0" smtClean="0">
                <a:solidFill>
                  <a:schemeClr val="bg1">
                    <a:lumMod val="65000"/>
                  </a:schemeClr>
                </a:solidFill>
                <a:latin typeface="Arial Black" pitchFamily="34" charset="0"/>
              </a:rPr>
              <a:t>ΣΤΑΔΙΑ ΑΝΑΠΤΥΞΗΣ</a:t>
            </a:r>
            <a:endParaRPr lang="en-US" dirty="0">
              <a:solidFill>
                <a:schemeClr val="bg1">
                  <a:lumMod val="65000"/>
                </a:schemeClr>
              </a:solidFill>
            </a:endParaRPr>
          </a:p>
        </p:txBody>
      </p:sp>
      <p:sp>
        <p:nvSpPr>
          <p:cNvPr id="13" name="TextBox 12"/>
          <p:cNvSpPr txBox="1"/>
          <p:nvPr/>
        </p:nvSpPr>
        <p:spPr>
          <a:xfrm>
            <a:off x="990600" y="2057400"/>
            <a:ext cx="7086600" cy="830997"/>
          </a:xfrm>
          <a:prstGeom prst="rect">
            <a:avLst/>
          </a:prstGeom>
          <a:noFill/>
        </p:spPr>
        <p:txBody>
          <a:bodyPr wrap="square" rtlCol="0">
            <a:spAutoFit/>
          </a:bodyPr>
          <a:lstStyle/>
          <a:p>
            <a:r>
              <a:rPr lang="el-GR" sz="2000" dirty="0" smtClean="0">
                <a:solidFill>
                  <a:srgbClr val="FF0000"/>
                </a:solidFill>
                <a:latin typeface="Arial Black" pitchFamily="34" charset="0"/>
              </a:rPr>
              <a:t>ΗΛΙΑΚΟ ΠΑΝΕΛ 3</a:t>
            </a:r>
            <a:r>
              <a:rPr lang="en-US" sz="2000" dirty="0" smtClean="0">
                <a:solidFill>
                  <a:srgbClr val="FF0000"/>
                </a:solidFill>
                <a:latin typeface="Arial Black" pitchFamily="34" charset="0"/>
              </a:rPr>
              <a:t>V</a:t>
            </a:r>
            <a:endParaRPr lang="el-GR" sz="2000" dirty="0" smtClean="0">
              <a:solidFill>
                <a:srgbClr val="FF0000"/>
              </a:solidFill>
              <a:latin typeface="Arial Black" pitchFamily="34" charset="0"/>
            </a:endParaRPr>
          </a:p>
          <a:p>
            <a:endParaRPr lang="el-GR" sz="1400" dirty="0" smtClean="0">
              <a:solidFill>
                <a:schemeClr val="accent1">
                  <a:lumMod val="75000"/>
                </a:schemeClr>
              </a:solidFill>
              <a:latin typeface="Arial Black" pitchFamily="34" charset="0"/>
            </a:endParaRPr>
          </a:p>
          <a:p>
            <a:endParaRPr lang="el-GR" sz="1400" dirty="0" smtClean="0">
              <a:solidFill>
                <a:schemeClr val="accent1">
                  <a:lumMod val="75000"/>
                </a:schemeClr>
              </a:solidFill>
              <a:latin typeface="Arial Black" pitchFamily="34" charset="0"/>
            </a:endParaRPr>
          </a:p>
        </p:txBody>
      </p:sp>
      <p:sp>
        <p:nvSpPr>
          <p:cNvPr id="11" name="TextBox 10"/>
          <p:cNvSpPr txBox="1"/>
          <p:nvPr/>
        </p:nvSpPr>
        <p:spPr>
          <a:xfrm>
            <a:off x="990600" y="1219200"/>
            <a:ext cx="7086600" cy="400110"/>
          </a:xfrm>
          <a:prstGeom prst="rect">
            <a:avLst/>
          </a:prstGeom>
          <a:noFill/>
        </p:spPr>
        <p:txBody>
          <a:bodyPr wrap="square" rtlCol="0">
            <a:spAutoFit/>
          </a:bodyPr>
          <a:lstStyle/>
          <a:p>
            <a:r>
              <a:rPr lang="el-GR" sz="2000" dirty="0" smtClean="0">
                <a:solidFill>
                  <a:srgbClr val="FF0000"/>
                </a:solidFill>
                <a:latin typeface="Arial Black" pitchFamily="34" charset="0"/>
              </a:rPr>
              <a:t>ΜΗΧΑΝΟΛΟΓΙΚΟ ΜΕΡΟΣ</a:t>
            </a:r>
            <a:endParaRPr lang="en-US" dirty="0">
              <a:solidFill>
                <a:srgbClr val="FF0000"/>
              </a:solidFill>
            </a:endParaRPr>
          </a:p>
        </p:txBody>
      </p:sp>
      <p:sp>
        <p:nvSpPr>
          <p:cNvPr id="12" name="TextBox 11"/>
          <p:cNvSpPr txBox="1"/>
          <p:nvPr/>
        </p:nvSpPr>
        <p:spPr>
          <a:xfrm>
            <a:off x="990600" y="1600200"/>
            <a:ext cx="7086600" cy="400110"/>
          </a:xfrm>
          <a:prstGeom prst="rect">
            <a:avLst/>
          </a:prstGeom>
          <a:noFill/>
        </p:spPr>
        <p:txBody>
          <a:bodyPr wrap="square" rtlCol="0">
            <a:spAutoFit/>
          </a:bodyPr>
          <a:lstStyle/>
          <a:p>
            <a:r>
              <a:rPr lang="el-GR" sz="2000" dirty="0" smtClean="0">
                <a:solidFill>
                  <a:schemeClr val="accent4">
                    <a:lumMod val="75000"/>
                  </a:schemeClr>
                </a:solidFill>
                <a:latin typeface="Arial Black" pitchFamily="34" charset="0"/>
              </a:rPr>
              <a:t>Σχεδιασμός νέων εξαρτημάτων :</a:t>
            </a:r>
          </a:p>
        </p:txBody>
      </p:sp>
      <p:sp>
        <p:nvSpPr>
          <p:cNvPr id="15" name="TextBox 14"/>
          <p:cNvSpPr txBox="1"/>
          <p:nvPr/>
        </p:nvSpPr>
        <p:spPr>
          <a:xfrm>
            <a:off x="3200400" y="3581400"/>
            <a:ext cx="8153400" cy="830997"/>
          </a:xfrm>
          <a:prstGeom prst="rect">
            <a:avLst/>
          </a:prstGeom>
          <a:noFill/>
        </p:spPr>
        <p:txBody>
          <a:bodyPr wrap="square" rtlCol="0">
            <a:spAutoFit/>
          </a:bodyPr>
          <a:lstStyle/>
          <a:p>
            <a:r>
              <a:rPr lang="el-GR" sz="1600" dirty="0" smtClean="0">
                <a:solidFill>
                  <a:schemeClr val="accent6">
                    <a:lumMod val="75000"/>
                  </a:schemeClr>
                </a:solidFill>
                <a:latin typeface="Arial Black" pitchFamily="34" charset="0"/>
              </a:rPr>
              <a:t>Πολλά πάνελ μπορούν </a:t>
            </a:r>
          </a:p>
          <a:p>
            <a:r>
              <a:rPr lang="el-GR" sz="1600" dirty="0" smtClean="0">
                <a:solidFill>
                  <a:schemeClr val="accent6">
                    <a:lumMod val="75000"/>
                  </a:schemeClr>
                </a:solidFill>
                <a:latin typeface="Arial Black" pitchFamily="34" charset="0"/>
              </a:rPr>
              <a:t>να συνδεθούν μεταξύ τους για </a:t>
            </a:r>
          </a:p>
          <a:p>
            <a:r>
              <a:rPr lang="el-GR" sz="1600" dirty="0" smtClean="0">
                <a:solidFill>
                  <a:schemeClr val="accent6">
                    <a:lumMod val="75000"/>
                  </a:schemeClr>
                </a:solidFill>
                <a:latin typeface="Arial Black" pitchFamily="34" charset="0"/>
              </a:rPr>
              <a:t>αύξηση της ενέργειας!</a:t>
            </a:r>
          </a:p>
        </p:txBody>
      </p:sp>
      <p:pic>
        <p:nvPicPr>
          <p:cNvPr id="2051" name="Picture 3"/>
          <p:cNvPicPr>
            <a:picLocks noChangeAspect="1" noChangeArrowheads="1"/>
          </p:cNvPicPr>
          <p:nvPr/>
        </p:nvPicPr>
        <p:blipFill>
          <a:blip r:embed="rId5"/>
          <a:srcRect/>
          <a:stretch>
            <a:fillRect/>
          </a:stretch>
        </p:blipFill>
        <p:spPr bwMode="auto">
          <a:xfrm>
            <a:off x="6477000" y="914400"/>
            <a:ext cx="1752600" cy="2840909"/>
          </a:xfrm>
          <a:prstGeom prst="rect">
            <a:avLst/>
          </a:prstGeom>
          <a:noFill/>
          <a:ln w="9525">
            <a:noFill/>
            <a:miter lim="800000"/>
            <a:headEnd/>
            <a:tailEnd/>
          </a:ln>
          <a:effectLst/>
        </p:spPr>
      </p:pic>
      <p:sp>
        <p:nvSpPr>
          <p:cNvPr id="18" name="Right Arrow 17"/>
          <p:cNvSpPr/>
          <p:nvPr/>
        </p:nvSpPr>
        <p:spPr>
          <a:xfrm rot="20185126">
            <a:off x="3941781" y="2467220"/>
            <a:ext cx="609600" cy="4051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572000" y="2133600"/>
            <a:ext cx="4572000" cy="523220"/>
          </a:xfrm>
          <a:prstGeom prst="rect">
            <a:avLst/>
          </a:prstGeom>
        </p:spPr>
        <p:txBody>
          <a:bodyPr>
            <a:spAutoFit/>
          </a:bodyPr>
          <a:lstStyle/>
          <a:p>
            <a:r>
              <a:rPr lang="el-GR" sz="1400" dirty="0" smtClean="0">
                <a:solidFill>
                  <a:schemeClr val="accent1">
                    <a:lumMod val="75000"/>
                  </a:schemeClr>
                </a:solidFill>
                <a:latin typeface="Arial Black" pitchFamily="34" charset="0"/>
              </a:rPr>
              <a:t>Μεγάλη επιφάνεια </a:t>
            </a:r>
          </a:p>
          <a:p>
            <a:r>
              <a:rPr lang="el-GR" sz="1400" dirty="0" smtClean="0">
                <a:solidFill>
                  <a:schemeClr val="accent1">
                    <a:lumMod val="75000"/>
                  </a:schemeClr>
                </a:solidFill>
                <a:latin typeface="Arial Black" pitchFamily="34" charset="0"/>
              </a:rPr>
              <a:t>συλλέκτη</a:t>
            </a:r>
          </a:p>
        </p:txBody>
      </p:sp>
      <p:sp>
        <p:nvSpPr>
          <p:cNvPr id="20" name="Rectangle 19"/>
          <p:cNvSpPr/>
          <p:nvPr/>
        </p:nvSpPr>
        <p:spPr>
          <a:xfrm>
            <a:off x="990600" y="2514600"/>
            <a:ext cx="3048000" cy="1077218"/>
          </a:xfrm>
          <a:prstGeom prst="rect">
            <a:avLst/>
          </a:prstGeom>
        </p:spPr>
        <p:txBody>
          <a:bodyPr wrap="square">
            <a:spAutoFit/>
          </a:bodyPr>
          <a:lstStyle/>
          <a:p>
            <a:r>
              <a:rPr lang="el-GR" sz="1600" dirty="0" smtClean="0">
                <a:solidFill>
                  <a:schemeClr val="accent1">
                    <a:lumMod val="75000"/>
                  </a:schemeClr>
                </a:solidFill>
                <a:latin typeface="Arial Black" pitchFamily="34" charset="0"/>
              </a:rPr>
              <a:t>Θα έπρεπε να μπορεί να κινεί τα μοντέλα </a:t>
            </a:r>
            <a:r>
              <a:rPr lang="en-US" sz="1600" dirty="0" smtClean="0">
                <a:solidFill>
                  <a:schemeClr val="accent1">
                    <a:lumMod val="75000"/>
                  </a:schemeClr>
                </a:solidFill>
                <a:latin typeface="Arial Black" pitchFamily="34" charset="0"/>
              </a:rPr>
              <a:t>engino</a:t>
            </a:r>
            <a:r>
              <a:rPr lang="el-GR" sz="1600" dirty="0" smtClean="0">
                <a:solidFill>
                  <a:schemeClr val="accent1">
                    <a:lumMod val="75000"/>
                  </a:schemeClr>
                </a:solidFill>
                <a:latin typeface="Arial Black" pitchFamily="34" charset="0"/>
              </a:rPr>
              <a:t> που είναι μεγάλα σε μέγεθος</a:t>
            </a:r>
            <a:r>
              <a:rPr lang="en-US" sz="1600" dirty="0" smtClean="0">
                <a:solidFill>
                  <a:schemeClr val="accent1">
                    <a:lumMod val="75000"/>
                  </a:schemeClr>
                </a:solidFill>
                <a:latin typeface="Arial Black" pitchFamily="34" charset="0"/>
              </a:rPr>
              <a:t> </a:t>
            </a:r>
            <a:endParaRPr lang="el-GR" sz="1600" dirty="0" smtClean="0">
              <a:solidFill>
                <a:schemeClr val="accent1">
                  <a:lumMod val="75000"/>
                </a:schemeClr>
              </a:solidFill>
              <a:latin typeface="Arial Black" pitchFamily="34" charset="0"/>
            </a:endParaRPr>
          </a:p>
        </p:txBody>
      </p:sp>
      <p:sp>
        <p:nvSpPr>
          <p:cNvPr id="21" name="Down Arrow 20"/>
          <p:cNvSpPr/>
          <p:nvPr/>
        </p:nvSpPr>
        <p:spPr>
          <a:xfrm>
            <a:off x="5257800" y="2667000"/>
            <a:ext cx="3810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572000" y="3124200"/>
            <a:ext cx="4572000" cy="307777"/>
          </a:xfrm>
          <a:prstGeom prst="rect">
            <a:avLst/>
          </a:prstGeom>
        </p:spPr>
        <p:txBody>
          <a:bodyPr>
            <a:spAutoFit/>
          </a:bodyPr>
          <a:lstStyle/>
          <a:p>
            <a:r>
              <a:rPr lang="el-GR" sz="1400" dirty="0" smtClean="0">
                <a:solidFill>
                  <a:schemeClr val="accent1">
                    <a:lumMod val="75000"/>
                  </a:schemeClr>
                </a:solidFill>
                <a:latin typeface="Arial Black" pitchFamily="34" charset="0"/>
              </a:rPr>
              <a:t>Αυξημένο κόστος</a:t>
            </a:r>
          </a:p>
        </p:txBody>
      </p:sp>
      <p:sp>
        <p:nvSpPr>
          <p:cNvPr id="23" name="TextBox 22"/>
          <p:cNvSpPr txBox="1"/>
          <p:nvPr/>
        </p:nvSpPr>
        <p:spPr>
          <a:xfrm>
            <a:off x="1066800" y="3810000"/>
            <a:ext cx="7086600" cy="400110"/>
          </a:xfrm>
          <a:prstGeom prst="rect">
            <a:avLst/>
          </a:prstGeom>
          <a:noFill/>
        </p:spPr>
        <p:txBody>
          <a:bodyPr wrap="square" rtlCol="0">
            <a:spAutoFit/>
          </a:bodyPr>
          <a:lstStyle/>
          <a:p>
            <a:r>
              <a:rPr lang="el-GR" sz="2000" dirty="0" smtClean="0">
                <a:solidFill>
                  <a:srgbClr val="FF0000"/>
                </a:solidFill>
                <a:latin typeface="Arial Black" pitchFamily="34" charset="0"/>
              </a:rPr>
              <a:t>ΚΑΙΝΟΤΟΜΙΑ:</a:t>
            </a:r>
          </a:p>
        </p:txBody>
      </p:sp>
      <p:pic>
        <p:nvPicPr>
          <p:cNvPr id="24" name="Picture 2"/>
          <p:cNvPicPr>
            <a:picLocks noChangeAspect="1" noChangeArrowheads="1"/>
          </p:cNvPicPr>
          <p:nvPr/>
        </p:nvPicPr>
        <p:blipFill>
          <a:blip r:embed="rId3" cstate="print"/>
          <a:srcRect/>
          <a:stretch>
            <a:fillRect/>
          </a:stretch>
        </p:blipFill>
        <p:spPr bwMode="auto">
          <a:xfrm>
            <a:off x="762000" y="4800600"/>
            <a:ext cx="2438400" cy="1665045"/>
          </a:xfrm>
          <a:prstGeom prst="rect">
            <a:avLst/>
          </a:prstGeom>
          <a:noFill/>
          <a:ln w="9525">
            <a:noFill/>
            <a:miter lim="800000"/>
            <a:headEnd/>
            <a:tailEnd/>
          </a:ln>
          <a:effectLst/>
        </p:spPr>
      </p:pic>
      <p:sp>
        <p:nvSpPr>
          <p:cNvPr id="25" name="Striped Right Arrow 24"/>
          <p:cNvSpPr/>
          <p:nvPr/>
        </p:nvSpPr>
        <p:spPr>
          <a:xfrm rot="9940845">
            <a:off x="2926946" y="5006061"/>
            <a:ext cx="468318" cy="312305"/>
          </a:xfrm>
          <a:prstGeom prst="stripedRight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60000"/>
                  <a:lumOff val="4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par>
                                <p:cTn id="8" presetID="4" presetClass="entr" presetSubtype="16"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ox(in)">
                                      <p:cBhvr>
                                        <p:cTn id="10" dur="500"/>
                                        <p:tgtEl>
                                          <p:spTgt spid="16"/>
                                        </p:tgtEl>
                                      </p:cBhvr>
                                    </p:animEffect>
                                  </p:childTnLst>
                                </p:cTn>
                              </p:par>
                              <p:par>
                                <p:cTn id="11" presetID="3" presetClass="entr" presetSubtype="10" fill="hold" nodeType="withEffect">
                                  <p:stCondLst>
                                    <p:cond delay="0"/>
                                  </p:stCondLst>
                                  <p:childTnLst>
                                    <p:set>
                                      <p:cBhvr>
                                        <p:cTn id="12" dur="1" fill="hold">
                                          <p:stCondLst>
                                            <p:cond delay="0"/>
                                          </p:stCondLst>
                                        </p:cTn>
                                        <p:tgtEl>
                                          <p:spTgt spid="2051"/>
                                        </p:tgtEl>
                                        <p:attrNameLst>
                                          <p:attrName>style.visibility</p:attrName>
                                        </p:attrNameLst>
                                      </p:cBhvr>
                                      <p:to>
                                        <p:strVal val="visible"/>
                                      </p:to>
                                    </p:set>
                                    <p:animEffect transition="in" filter="blinds(horizontal)">
                                      <p:cBhvr>
                                        <p:cTn id="13" dur="500"/>
                                        <p:tgtEl>
                                          <p:spTgt spid="2051"/>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heckerboard(across)">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heckerboard(across)">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checkerboard(across)">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checkerboard(across)">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checkerboard(across)">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checkerboard(across)">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checkerboard(across)">
                                      <p:cBhvr>
                                        <p:cTn id="48" dur="5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checkerboard(across)">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checkerboard(across)">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nodeType="clickEffect">
                                  <p:stCondLst>
                                    <p:cond delay="0"/>
                                  </p:stCondLst>
                                  <p:childTnLst>
                                    <p:set>
                                      <p:cBhvr>
                                        <p:cTn id="62" dur="1" fill="hold">
                                          <p:stCondLst>
                                            <p:cond delay="0"/>
                                          </p:stCondLst>
                                        </p:cTn>
                                        <p:tgtEl>
                                          <p:spTgt spid="2050"/>
                                        </p:tgtEl>
                                        <p:attrNameLst>
                                          <p:attrName>style.visibility</p:attrName>
                                        </p:attrNameLst>
                                      </p:cBhvr>
                                      <p:to>
                                        <p:strVal val="visible"/>
                                      </p:to>
                                    </p:set>
                                    <p:anim calcmode="lin" valueType="num">
                                      <p:cBhvr additive="base">
                                        <p:cTn id="63" dur="500" fill="hold"/>
                                        <p:tgtEl>
                                          <p:spTgt spid="2050"/>
                                        </p:tgtEl>
                                        <p:attrNameLst>
                                          <p:attrName>ppt_x</p:attrName>
                                        </p:attrNameLst>
                                      </p:cBhvr>
                                      <p:tavLst>
                                        <p:tav tm="0">
                                          <p:val>
                                            <p:strVal val="1+#ppt_w/2"/>
                                          </p:val>
                                        </p:tav>
                                        <p:tav tm="100000">
                                          <p:val>
                                            <p:strVal val="#ppt_x"/>
                                          </p:val>
                                        </p:tav>
                                      </p:tavLst>
                                    </p:anim>
                                    <p:anim calcmode="lin" valueType="num">
                                      <p:cBhvr additive="base">
                                        <p:cTn id="64"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 presetClass="entr" presetSubtype="10"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checkerboard(across)">
                                      <p:cBhvr>
                                        <p:cTn id="69" dur="500"/>
                                        <p:tgtEl>
                                          <p:spTgt spid="25"/>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8" fill="hold" nodeType="click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additive="base">
                                        <p:cTn id="74" dur="500" fill="hold"/>
                                        <p:tgtEl>
                                          <p:spTgt spid="24"/>
                                        </p:tgtEl>
                                        <p:attrNameLst>
                                          <p:attrName>ppt_x</p:attrName>
                                        </p:attrNameLst>
                                      </p:cBhvr>
                                      <p:tavLst>
                                        <p:tav tm="0">
                                          <p:val>
                                            <p:strVal val="0-#ppt_w/2"/>
                                          </p:val>
                                        </p:tav>
                                        <p:tav tm="100000">
                                          <p:val>
                                            <p:strVal val="#ppt_x"/>
                                          </p:val>
                                        </p:tav>
                                      </p:tavLst>
                                    </p:anim>
                                    <p:anim calcmode="lin" valueType="num">
                                      <p:cBhvr additive="base">
                                        <p:cTn id="75"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12" grpId="0"/>
      <p:bldP spid="15" grpId="0"/>
      <p:bldP spid="18" grpId="0" animBg="1"/>
      <p:bldP spid="19" grpId="0"/>
      <p:bldP spid="20" grpId="0"/>
      <p:bldP spid="21" grpId="0" animBg="1"/>
      <p:bldP spid="22" grpId="0"/>
      <p:bldP spid="23" grpId="0"/>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170" name="Picture 2" descr="H:\for solar presentation\motor.jpg"/>
          <p:cNvPicPr>
            <a:picLocks noChangeAspect="1" noChangeArrowheads="1"/>
          </p:cNvPicPr>
          <p:nvPr/>
        </p:nvPicPr>
        <p:blipFill>
          <a:blip r:embed="rId3"/>
          <a:srcRect l="10638" r="19149" b="4255"/>
          <a:stretch>
            <a:fillRect/>
          </a:stretch>
        </p:blipFill>
        <p:spPr bwMode="auto">
          <a:xfrm>
            <a:off x="5562600" y="1752600"/>
            <a:ext cx="2458720" cy="3352800"/>
          </a:xfrm>
          <a:prstGeom prst="rect">
            <a:avLst/>
          </a:prstGeom>
          <a:noFill/>
        </p:spPr>
      </p:pic>
      <p:sp>
        <p:nvSpPr>
          <p:cNvPr id="3" name="TextBox 2"/>
          <p:cNvSpPr txBox="1"/>
          <p:nvPr/>
        </p:nvSpPr>
        <p:spPr>
          <a:xfrm>
            <a:off x="914400" y="609600"/>
            <a:ext cx="5562600" cy="461665"/>
          </a:xfrm>
          <a:prstGeom prst="rect">
            <a:avLst/>
          </a:prstGeom>
          <a:noFill/>
        </p:spPr>
        <p:txBody>
          <a:bodyPr wrap="square" rtlCol="0">
            <a:spAutoFit/>
          </a:bodyPr>
          <a:lstStyle/>
          <a:p>
            <a:pPr algn="r"/>
            <a:r>
              <a:rPr lang="el-GR" sz="2400" dirty="0" smtClean="0">
                <a:solidFill>
                  <a:schemeClr val="bg1">
                    <a:lumMod val="65000"/>
                  </a:schemeClr>
                </a:solidFill>
                <a:latin typeface="Arial Black" pitchFamily="34" charset="0"/>
              </a:rPr>
              <a:t>ΣΤΑΔΙΑ ΑΝΑΠΤΥΞΗΣ</a:t>
            </a:r>
            <a:endParaRPr lang="en-US" dirty="0">
              <a:solidFill>
                <a:schemeClr val="bg1">
                  <a:lumMod val="65000"/>
                </a:schemeClr>
              </a:solidFill>
            </a:endParaRPr>
          </a:p>
        </p:txBody>
      </p:sp>
      <p:pic>
        <p:nvPicPr>
          <p:cNvPr id="26" name="Picture 3" descr="C:\Users\Engino\Desktop\robotc images mechanical\motor_open.tif"/>
          <p:cNvPicPr>
            <a:picLocks noChangeAspect="1" noChangeArrowheads="1"/>
          </p:cNvPicPr>
          <p:nvPr/>
        </p:nvPicPr>
        <p:blipFill>
          <a:blip r:embed="rId4" cstate="print"/>
          <a:srcRect r="5714"/>
          <a:stretch>
            <a:fillRect/>
          </a:stretch>
        </p:blipFill>
        <p:spPr bwMode="auto">
          <a:xfrm>
            <a:off x="838200" y="4114800"/>
            <a:ext cx="2514600" cy="2133600"/>
          </a:xfrm>
          <a:prstGeom prst="rect">
            <a:avLst/>
          </a:prstGeom>
          <a:noFill/>
        </p:spPr>
      </p:pic>
      <p:sp>
        <p:nvSpPr>
          <p:cNvPr id="27" name="TextBox 26"/>
          <p:cNvSpPr txBox="1"/>
          <p:nvPr/>
        </p:nvSpPr>
        <p:spPr>
          <a:xfrm>
            <a:off x="914400" y="609600"/>
            <a:ext cx="5562600" cy="461665"/>
          </a:xfrm>
          <a:prstGeom prst="rect">
            <a:avLst/>
          </a:prstGeom>
          <a:noFill/>
        </p:spPr>
        <p:txBody>
          <a:bodyPr wrap="square" rtlCol="0">
            <a:spAutoFit/>
          </a:bodyPr>
          <a:lstStyle/>
          <a:p>
            <a:pPr algn="r"/>
            <a:r>
              <a:rPr lang="el-GR" sz="2400" dirty="0" smtClean="0">
                <a:solidFill>
                  <a:schemeClr val="bg1">
                    <a:lumMod val="65000"/>
                  </a:schemeClr>
                </a:solidFill>
                <a:latin typeface="Arial Black" pitchFamily="34" charset="0"/>
              </a:rPr>
              <a:t>ΣΤΑΔΙΑ ΑΝΑΠΤΥΞΗΣ</a:t>
            </a:r>
            <a:endParaRPr lang="en-US" dirty="0">
              <a:solidFill>
                <a:schemeClr val="bg1">
                  <a:lumMod val="65000"/>
                </a:schemeClr>
              </a:solidFill>
            </a:endParaRPr>
          </a:p>
        </p:txBody>
      </p:sp>
      <p:sp>
        <p:nvSpPr>
          <p:cNvPr id="28" name="TextBox 27"/>
          <p:cNvSpPr txBox="1"/>
          <p:nvPr/>
        </p:nvSpPr>
        <p:spPr>
          <a:xfrm>
            <a:off x="914400" y="2514600"/>
            <a:ext cx="3886200" cy="1785104"/>
          </a:xfrm>
          <a:prstGeom prst="rect">
            <a:avLst/>
          </a:prstGeom>
          <a:noFill/>
        </p:spPr>
        <p:txBody>
          <a:bodyPr wrap="square" rtlCol="0">
            <a:spAutoFit/>
          </a:bodyPr>
          <a:lstStyle/>
          <a:p>
            <a:r>
              <a:rPr lang="el-GR" dirty="0" smtClean="0">
                <a:solidFill>
                  <a:schemeClr val="accent1">
                    <a:lumMod val="75000"/>
                  </a:schemeClr>
                </a:solidFill>
                <a:latin typeface="Arial Black" pitchFamily="34" charset="0"/>
              </a:rPr>
              <a:t>Αναπτύχθηκε ειδικό μοτέρ με ενσωματωμένο </a:t>
            </a:r>
          </a:p>
          <a:p>
            <a:r>
              <a:rPr lang="el-GR" dirty="0" smtClean="0">
                <a:solidFill>
                  <a:schemeClr val="accent1">
                    <a:lumMod val="75000"/>
                  </a:schemeClr>
                </a:solidFill>
                <a:latin typeface="Arial Black" pitchFamily="34" charset="0"/>
              </a:rPr>
              <a:t>κιβώτιο ταχυτήτων για να μπορεί να κινείται</a:t>
            </a:r>
          </a:p>
          <a:p>
            <a:r>
              <a:rPr lang="el-GR" dirty="0" smtClean="0">
                <a:solidFill>
                  <a:schemeClr val="accent1">
                    <a:lumMod val="75000"/>
                  </a:schemeClr>
                </a:solidFill>
                <a:latin typeface="Arial Black" pitchFamily="34" charset="0"/>
              </a:rPr>
              <a:t>με ηλιακή ενέργεια.</a:t>
            </a:r>
          </a:p>
          <a:p>
            <a:endParaRPr lang="el-GR" sz="2000" dirty="0" smtClean="0">
              <a:solidFill>
                <a:schemeClr val="accent1">
                  <a:lumMod val="75000"/>
                </a:schemeClr>
              </a:solidFill>
              <a:latin typeface="Arial Black" pitchFamily="34" charset="0"/>
            </a:endParaRPr>
          </a:p>
        </p:txBody>
      </p:sp>
      <p:sp>
        <p:nvSpPr>
          <p:cNvPr id="29" name="TextBox 28"/>
          <p:cNvSpPr txBox="1"/>
          <p:nvPr/>
        </p:nvSpPr>
        <p:spPr>
          <a:xfrm>
            <a:off x="838200" y="2057400"/>
            <a:ext cx="7086600" cy="400110"/>
          </a:xfrm>
          <a:prstGeom prst="rect">
            <a:avLst/>
          </a:prstGeom>
          <a:noFill/>
        </p:spPr>
        <p:txBody>
          <a:bodyPr wrap="square" rtlCol="0">
            <a:spAutoFit/>
          </a:bodyPr>
          <a:lstStyle/>
          <a:p>
            <a:r>
              <a:rPr lang="el-GR" sz="2000" dirty="0" smtClean="0">
                <a:solidFill>
                  <a:srgbClr val="FF0000"/>
                </a:solidFill>
                <a:latin typeface="Arial Black" pitchFamily="34" charset="0"/>
              </a:rPr>
              <a:t>ΗΛΕΚΤΡΙΚΟΣ ΚΙΝΗΤΗΡΑΣ - ΜΟΤΕΡ</a:t>
            </a:r>
            <a:endParaRPr lang="el-GR" sz="1400" dirty="0" smtClean="0">
              <a:solidFill>
                <a:schemeClr val="accent1">
                  <a:lumMod val="75000"/>
                </a:schemeClr>
              </a:solidFill>
              <a:latin typeface="Arial Black" pitchFamily="34" charset="0"/>
            </a:endParaRPr>
          </a:p>
        </p:txBody>
      </p:sp>
      <p:sp>
        <p:nvSpPr>
          <p:cNvPr id="30" name="TextBox 29"/>
          <p:cNvSpPr txBox="1"/>
          <p:nvPr/>
        </p:nvSpPr>
        <p:spPr>
          <a:xfrm>
            <a:off x="838200" y="1219200"/>
            <a:ext cx="7086600" cy="400110"/>
          </a:xfrm>
          <a:prstGeom prst="rect">
            <a:avLst/>
          </a:prstGeom>
          <a:noFill/>
        </p:spPr>
        <p:txBody>
          <a:bodyPr wrap="square" rtlCol="0">
            <a:spAutoFit/>
          </a:bodyPr>
          <a:lstStyle/>
          <a:p>
            <a:r>
              <a:rPr lang="el-GR" sz="2000" dirty="0" smtClean="0">
                <a:solidFill>
                  <a:srgbClr val="FF0000"/>
                </a:solidFill>
                <a:latin typeface="Arial Black" pitchFamily="34" charset="0"/>
              </a:rPr>
              <a:t>ΜΗΧΑΝΟΛΟΓΙΚΟ ΜΕΡΟΣ</a:t>
            </a:r>
            <a:endParaRPr lang="en-US" dirty="0">
              <a:solidFill>
                <a:srgbClr val="FF0000"/>
              </a:solidFill>
            </a:endParaRPr>
          </a:p>
        </p:txBody>
      </p:sp>
      <p:sp>
        <p:nvSpPr>
          <p:cNvPr id="31" name="TextBox 30"/>
          <p:cNvSpPr txBox="1"/>
          <p:nvPr/>
        </p:nvSpPr>
        <p:spPr>
          <a:xfrm>
            <a:off x="838200" y="1600200"/>
            <a:ext cx="7086600" cy="400110"/>
          </a:xfrm>
          <a:prstGeom prst="rect">
            <a:avLst/>
          </a:prstGeom>
          <a:noFill/>
        </p:spPr>
        <p:txBody>
          <a:bodyPr wrap="square" rtlCol="0">
            <a:spAutoFit/>
          </a:bodyPr>
          <a:lstStyle/>
          <a:p>
            <a:r>
              <a:rPr lang="el-GR" sz="2000" dirty="0" smtClean="0">
                <a:solidFill>
                  <a:schemeClr val="accent4">
                    <a:lumMod val="75000"/>
                  </a:schemeClr>
                </a:solidFill>
                <a:latin typeface="Arial Black" pitchFamily="34" charset="0"/>
              </a:rPr>
              <a:t>Σχεδιασμός νέων εξαρτημάτων :</a:t>
            </a:r>
          </a:p>
        </p:txBody>
      </p:sp>
      <p:sp>
        <p:nvSpPr>
          <p:cNvPr id="32" name="TextBox 31"/>
          <p:cNvSpPr txBox="1"/>
          <p:nvPr/>
        </p:nvSpPr>
        <p:spPr>
          <a:xfrm>
            <a:off x="4114800" y="4648200"/>
            <a:ext cx="4343400" cy="1754326"/>
          </a:xfrm>
          <a:prstGeom prst="rect">
            <a:avLst/>
          </a:prstGeom>
          <a:noFill/>
        </p:spPr>
        <p:txBody>
          <a:bodyPr wrap="square" rtlCol="0">
            <a:spAutoFit/>
          </a:bodyPr>
          <a:lstStyle/>
          <a:p>
            <a:r>
              <a:rPr lang="el-GR" dirty="0" smtClean="0">
                <a:solidFill>
                  <a:schemeClr val="accent2">
                    <a:lumMod val="75000"/>
                  </a:schemeClr>
                </a:solidFill>
                <a:latin typeface="Arial Black" pitchFamily="34" charset="0"/>
              </a:rPr>
              <a:t>Το μοτέρ φάνηκε ότι είχε προβλήματα και σχεδιάστηκε άλλο πιο δυνατό και ενσωματωμένη </a:t>
            </a:r>
            <a:r>
              <a:rPr lang="el-GR" dirty="0" err="1" smtClean="0">
                <a:solidFill>
                  <a:schemeClr val="accent2">
                    <a:lumMod val="75000"/>
                  </a:schemeClr>
                </a:solidFill>
                <a:latin typeface="Arial Black" pitchFamily="34" charset="0"/>
              </a:rPr>
              <a:t>μπαταριοθήκη</a:t>
            </a:r>
            <a:r>
              <a:rPr lang="el-GR" dirty="0" smtClean="0">
                <a:solidFill>
                  <a:schemeClr val="accent2">
                    <a:lumMod val="75000"/>
                  </a:schemeClr>
                </a:solidFill>
                <a:latin typeface="Arial Black" pitchFamily="34" charset="0"/>
              </a:rPr>
              <a:t> για λειτουργία ακόμα και χωρίς ηλιακό πάνελ!</a:t>
            </a:r>
            <a:endParaRPr lang="el-GR" sz="2000" dirty="0" smtClean="0">
              <a:solidFill>
                <a:schemeClr val="accent2">
                  <a:lumMod val="75000"/>
                </a:schemeClr>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heckerboard(across)">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checkerboard(across)">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checkerboard(across)">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checkerboard(across)">
                                      <p:cBhvr>
                                        <p:cTn id="22" dur="500"/>
                                        <p:tgtEl>
                                          <p:spTgt spid="28"/>
                                        </p:tgtEl>
                                      </p:cBhvr>
                                    </p:animEffect>
                                  </p:childTnLst>
                                </p:cTn>
                              </p:par>
                            </p:childTnLst>
                          </p:cTn>
                        </p:par>
                        <p:par>
                          <p:cTn id="23" fill="hold">
                            <p:stCondLst>
                              <p:cond delay="500"/>
                            </p:stCondLst>
                            <p:childTnLst>
                              <p:par>
                                <p:cTn id="24" presetID="5" presetClass="entr" presetSubtype="10"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checkerboard(across)">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checkerboard(across)">
                                      <p:cBhvr>
                                        <p:cTn id="31" dur="500"/>
                                        <p:tgtEl>
                                          <p:spTgt spid="32"/>
                                        </p:tgtEl>
                                      </p:cBhvr>
                                    </p:animEffect>
                                  </p:childTnLst>
                                </p:cTn>
                              </p:par>
                            </p:childTnLst>
                          </p:cTn>
                        </p:par>
                        <p:par>
                          <p:cTn id="32" fill="hold">
                            <p:stCondLst>
                              <p:cond delay="500"/>
                            </p:stCondLst>
                            <p:childTnLst>
                              <p:par>
                                <p:cTn id="33" presetID="5" presetClass="entr" presetSubtype="10" fill="hold" nodeType="afterEffect">
                                  <p:stCondLst>
                                    <p:cond delay="0"/>
                                  </p:stCondLst>
                                  <p:childTnLst>
                                    <p:set>
                                      <p:cBhvr>
                                        <p:cTn id="34" dur="1" fill="hold">
                                          <p:stCondLst>
                                            <p:cond delay="0"/>
                                          </p:stCondLst>
                                        </p:cTn>
                                        <p:tgtEl>
                                          <p:spTgt spid="7170"/>
                                        </p:tgtEl>
                                        <p:attrNameLst>
                                          <p:attrName>style.visibility</p:attrName>
                                        </p:attrNameLst>
                                      </p:cBhvr>
                                      <p:to>
                                        <p:strVal val="visible"/>
                                      </p:to>
                                    </p:set>
                                    <p:animEffect transition="in" filter="checkerboard(across)">
                                      <p:cBhvr>
                                        <p:cTn id="35"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122" name="Picture 2" descr="D:\1 - costas 2012new\research projects\robotics\τελική έκθεση\ΠΑΡΑΡΤΗΜΑΤΑ\ΠΑΡΑΡΤΗΜΑ 4- ΔΕ5\ΠΑΡΑΔΟΤΕΟ 9\ΚΟΥΤΙ ΜΕ ΠΛΑΣΤΙΚΟ\ΔΕΥΤΕΡΟ ΣΧΕΔΙΟ\box with peripherals.jpg"/>
          <p:cNvPicPr>
            <a:picLocks noChangeAspect="1" noChangeArrowheads="1"/>
          </p:cNvPicPr>
          <p:nvPr/>
        </p:nvPicPr>
        <p:blipFill>
          <a:blip r:embed="rId3" cstate="print"/>
          <a:srcRect b="3704"/>
          <a:stretch>
            <a:fillRect/>
          </a:stretch>
        </p:blipFill>
        <p:spPr bwMode="auto">
          <a:xfrm>
            <a:off x="1828800" y="1600200"/>
            <a:ext cx="6805674" cy="4812502"/>
          </a:xfrm>
          <a:prstGeom prst="rect">
            <a:avLst/>
          </a:prstGeom>
          <a:noFill/>
        </p:spPr>
      </p:pic>
      <p:sp>
        <p:nvSpPr>
          <p:cNvPr id="3" name="TextBox 2"/>
          <p:cNvSpPr txBox="1"/>
          <p:nvPr/>
        </p:nvSpPr>
        <p:spPr>
          <a:xfrm>
            <a:off x="914400" y="609600"/>
            <a:ext cx="5562600" cy="461665"/>
          </a:xfrm>
          <a:prstGeom prst="rect">
            <a:avLst/>
          </a:prstGeom>
          <a:noFill/>
        </p:spPr>
        <p:txBody>
          <a:bodyPr wrap="square" rtlCol="0">
            <a:spAutoFit/>
          </a:bodyPr>
          <a:lstStyle/>
          <a:p>
            <a:pPr algn="r"/>
            <a:r>
              <a:rPr lang="el-GR" sz="2400" dirty="0" smtClean="0">
                <a:solidFill>
                  <a:schemeClr val="bg1">
                    <a:lumMod val="65000"/>
                  </a:schemeClr>
                </a:solidFill>
                <a:latin typeface="Arial Black" pitchFamily="34" charset="0"/>
              </a:rPr>
              <a:t>ΣΤΑΔΙΑ ΑΝΑΠΤΥΞΗΣ</a:t>
            </a:r>
            <a:endParaRPr lang="en-US" dirty="0">
              <a:solidFill>
                <a:schemeClr val="bg1">
                  <a:lumMod val="65000"/>
                </a:schemeClr>
              </a:solidFill>
            </a:endParaRPr>
          </a:p>
        </p:txBody>
      </p:sp>
      <p:sp>
        <p:nvSpPr>
          <p:cNvPr id="11" name="Rectangle 10"/>
          <p:cNvSpPr/>
          <p:nvPr/>
        </p:nvSpPr>
        <p:spPr>
          <a:xfrm>
            <a:off x="762000" y="1371600"/>
            <a:ext cx="8001000" cy="1200329"/>
          </a:xfrm>
          <a:prstGeom prst="rect">
            <a:avLst/>
          </a:prstGeom>
        </p:spPr>
        <p:txBody>
          <a:bodyPr wrap="square">
            <a:spAutoFit/>
          </a:bodyPr>
          <a:lstStyle/>
          <a:p>
            <a:r>
              <a:rPr lang="el-GR" dirty="0" smtClean="0">
                <a:solidFill>
                  <a:schemeClr val="accent2">
                    <a:lumMod val="75000"/>
                  </a:schemeClr>
                </a:solidFill>
                <a:latin typeface="Arial Black" pitchFamily="34" charset="0"/>
              </a:rPr>
              <a:t>Το ίδιο μοτέρ μπορεί να χρησιμοποιηθεί σε διάφορα μοντέλα ακόμα και σε μοντέλα ρομποτικής που </a:t>
            </a:r>
          </a:p>
          <a:p>
            <a:r>
              <a:rPr lang="el-GR" dirty="0" smtClean="0">
                <a:solidFill>
                  <a:schemeClr val="accent2">
                    <a:lumMod val="75000"/>
                  </a:schemeClr>
                </a:solidFill>
                <a:latin typeface="Arial Black" pitchFamily="34" charset="0"/>
              </a:rPr>
              <a:t>αναμένεται να είναι </a:t>
            </a:r>
          </a:p>
          <a:p>
            <a:r>
              <a:rPr lang="el-GR" dirty="0" smtClean="0">
                <a:solidFill>
                  <a:schemeClr val="accent2">
                    <a:lumMod val="75000"/>
                  </a:schemeClr>
                </a:solidFill>
                <a:latin typeface="Arial Black" pitchFamily="34" charset="0"/>
              </a:rPr>
              <a:t>έτοιμα αρχές του 2013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box(out)">
                                      <p:cBhvr>
                                        <p:cTn id="11"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7171" name="Picture 3" descr="H:\for solar presentation\handset and solar.jpg"/>
          <p:cNvPicPr>
            <a:picLocks noChangeAspect="1" noChangeArrowheads="1"/>
          </p:cNvPicPr>
          <p:nvPr/>
        </p:nvPicPr>
        <p:blipFill>
          <a:blip r:embed="rId4"/>
          <a:srcRect l="7407" r="12963"/>
          <a:stretch>
            <a:fillRect/>
          </a:stretch>
        </p:blipFill>
        <p:spPr bwMode="auto">
          <a:xfrm>
            <a:off x="5410200" y="1076402"/>
            <a:ext cx="3276600" cy="5400598"/>
          </a:xfrm>
          <a:prstGeom prst="rect">
            <a:avLst/>
          </a:prstGeom>
          <a:noFill/>
        </p:spPr>
      </p:pic>
      <p:sp>
        <p:nvSpPr>
          <p:cNvPr id="3" name="TextBox 2"/>
          <p:cNvSpPr txBox="1"/>
          <p:nvPr/>
        </p:nvSpPr>
        <p:spPr>
          <a:xfrm>
            <a:off x="914400" y="609600"/>
            <a:ext cx="5562600" cy="461665"/>
          </a:xfrm>
          <a:prstGeom prst="rect">
            <a:avLst/>
          </a:prstGeom>
          <a:noFill/>
        </p:spPr>
        <p:txBody>
          <a:bodyPr wrap="square" rtlCol="0">
            <a:spAutoFit/>
          </a:bodyPr>
          <a:lstStyle/>
          <a:p>
            <a:pPr algn="r"/>
            <a:r>
              <a:rPr lang="el-GR" sz="2400" dirty="0" smtClean="0">
                <a:solidFill>
                  <a:schemeClr val="bg1">
                    <a:lumMod val="65000"/>
                  </a:schemeClr>
                </a:solidFill>
                <a:latin typeface="Arial Black" pitchFamily="34" charset="0"/>
              </a:rPr>
              <a:t>ΣΤΑΔΙΑ ΑΝΑΠΤΥΞΗΣ</a:t>
            </a:r>
            <a:endParaRPr lang="en-US" dirty="0">
              <a:solidFill>
                <a:schemeClr val="bg1">
                  <a:lumMod val="65000"/>
                </a:schemeClr>
              </a:solidFill>
            </a:endParaRPr>
          </a:p>
        </p:txBody>
      </p:sp>
      <p:sp>
        <p:nvSpPr>
          <p:cNvPr id="27" name="TextBox 26"/>
          <p:cNvSpPr txBox="1"/>
          <p:nvPr/>
        </p:nvSpPr>
        <p:spPr>
          <a:xfrm>
            <a:off x="914400" y="609600"/>
            <a:ext cx="5562600" cy="461665"/>
          </a:xfrm>
          <a:prstGeom prst="rect">
            <a:avLst/>
          </a:prstGeom>
          <a:noFill/>
        </p:spPr>
        <p:txBody>
          <a:bodyPr wrap="square" rtlCol="0">
            <a:spAutoFit/>
          </a:bodyPr>
          <a:lstStyle/>
          <a:p>
            <a:pPr algn="r"/>
            <a:r>
              <a:rPr lang="el-GR" sz="2400" dirty="0" smtClean="0">
                <a:solidFill>
                  <a:schemeClr val="bg1">
                    <a:lumMod val="65000"/>
                  </a:schemeClr>
                </a:solidFill>
                <a:latin typeface="Arial Black" pitchFamily="34" charset="0"/>
              </a:rPr>
              <a:t>ΣΤΑΔΙΑ ΑΝΑΠΤΥΞΗΣ</a:t>
            </a:r>
            <a:endParaRPr lang="en-US" dirty="0">
              <a:solidFill>
                <a:schemeClr val="bg1">
                  <a:lumMod val="65000"/>
                </a:schemeClr>
              </a:solidFill>
            </a:endParaRPr>
          </a:p>
        </p:txBody>
      </p:sp>
      <p:sp>
        <p:nvSpPr>
          <p:cNvPr id="28" name="TextBox 27"/>
          <p:cNvSpPr txBox="1"/>
          <p:nvPr/>
        </p:nvSpPr>
        <p:spPr>
          <a:xfrm>
            <a:off x="838200" y="1626275"/>
            <a:ext cx="4800600" cy="2031325"/>
          </a:xfrm>
          <a:prstGeom prst="rect">
            <a:avLst/>
          </a:prstGeom>
          <a:noFill/>
        </p:spPr>
        <p:txBody>
          <a:bodyPr wrap="square" rtlCol="0">
            <a:spAutoFit/>
          </a:bodyPr>
          <a:lstStyle/>
          <a:p>
            <a:r>
              <a:rPr lang="el-GR" dirty="0" smtClean="0">
                <a:solidFill>
                  <a:schemeClr val="accent1">
                    <a:lumMod val="75000"/>
                  </a:schemeClr>
                </a:solidFill>
                <a:latin typeface="Arial Black" pitchFamily="34" charset="0"/>
              </a:rPr>
              <a:t>Για την παροχή ενέργειας στα μοντέλα ανεξαρτήτως της θέσης του μοντέλου και της ηλιοφάνειας, αναπτύχθηκε ενσύρματο τηλεχειριστήριο που λειτουργεί είτε με ενέργεια από τους ηλιακούς συλλέκτες είτε από 3χΑΑΑ μπαταρίες. </a:t>
            </a:r>
          </a:p>
        </p:txBody>
      </p:sp>
      <p:sp>
        <p:nvSpPr>
          <p:cNvPr id="29" name="TextBox 28"/>
          <p:cNvSpPr txBox="1"/>
          <p:nvPr/>
        </p:nvSpPr>
        <p:spPr>
          <a:xfrm>
            <a:off x="838200" y="1219200"/>
            <a:ext cx="7086600" cy="400110"/>
          </a:xfrm>
          <a:prstGeom prst="rect">
            <a:avLst/>
          </a:prstGeom>
          <a:noFill/>
        </p:spPr>
        <p:txBody>
          <a:bodyPr wrap="square" rtlCol="0">
            <a:spAutoFit/>
          </a:bodyPr>
          <a:lstStyle/>
          <a:p>
            <a:r>
              <a:rPr lang="el-GR" sz="2000" dirty="0" smtClean="0">
                <a:solidFill>
                  <a:srgbClr val="FF0000"/>
                </a:solidFill>
                <a:latin typeface="Arial Black" pitchFamily="34" charset="0"/>
              </a:rPr>
              <a:t>ΤΗΛΕΧΕΙΡΗΣΤΗΡΙΟ</a:t>
            </a:r>
            <a:endParaRPr lang="el-GR" sz="1400" dirty="0" smtClean="0">
              <a:solidFill>
                <a:schemeClr val="accent1">
                  <a:lumMod val="75000"/>
                </a:schemeClr>
              </a:solidFill>
              <a:latin typeface="Arial Black" pitchFamily="34" charset="0"/>
            </a:endParaRPr>
          </a:p>
        </p:txBody>
      </p:sp>
      <p:pic>
        <p:nvPicPr>
          <p:cNvPr id="7172" name="Picture 4"/>
          <p:cNvPicPr>
            <a:picLocks noChangeAspect="1" noChangeArrowheads="1"/>
          </p:cNvPicPr>
          <p:nvPr/>
        </p:nvPicPr>
        <p:blipFill>
          <a:blip r:embed="rId5"/>
          <a:srcRect/>
          <a:stretch>
            <a:fillRect/>
          </a:stretch>
        </p:blipFill>
        <p:spPr bwMode="auto">
          <a:xfrm>
            <a:off x="381000" y="4351176"/>
            <a:ext cx="2743200" cy="1973424"/>
          </a:xfrm>
          <a:prstGeom prst="rect">
            <a:avLst/>
          </a:prstGeom>
          <a:noFill/>
          <a:ln w="9525">
            <a:noFill/>
            <a:miter lim="800000"/>
            <a:headEnd/>
            <a:tailEnd/>
          </a:ln>
          <a:effectLst/>
        </p:spPr>
      </p:pic>
      <p:pic>
        <p:nvPicPr>
          <p:cNvPr id="7173" name="Picture 5"/>
          <p:cNvPicPr>
            <a:picLocks noChangeAspect="1" noChangeArrowheads="1"/>
          </p:cNvPicPr>
          <p:nvPr/>
        </p:nvPicPr>
        <p:blipFill>
          <a:blip r:embed="rId6"/>
          <a:srcRect/>
          <a:stretch>
            <a:fillRect/>
          </a:stretch>
        </p:blipFill>
        <p:spPr bwMode="auto">
          <a:xfrm>
            <a:off x="3124200" y="4441288"/>
            <a:ext cx="1981200" cy="179323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heckerboard(across)">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checkerboard(across)">
                                      <p:cBhvr>
                                        <p:cTn id="12" dur="500"/>
                                        <p:tgtEl>
                                          <p:spTgt spid="28"/>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7171"/>
                                        </p:tgtEl>
                                        <p:attrNameLst>
                                          <p:attrName>style.visibility</p:attrName>
                                        </p:attrNameLst>
                                      </p:cBhvr>
                                      <p:to>
                                        <p:strVal val="visible"/>
                                      </p:to>
                                    </p:set>
                                    <p:anim calcmode="lin" valueType="num">
                                      <p:cBhvr additive="base">
                                        <p:cTn id="16" dur="500" fill="hold"/>
                                        <p:tgtEl>
                                          <p:spTgt spid="7171"/>
                                        </p:tgtEl>
                                        <p:attrNameLst>
                                          <p:attrName>ppt_x</p:attrName>
                                        </p:attrNameLst>
                                      </p:cBhvr>
                                      <p:tavLst>
                                        <p:tav tm="0">
                                          <p:val>
                                            <p:strVal val="#ppt_x"/>
                                          </p:val>
                                        </p:tav>
                                        <p:tav tm="100000">
                                          <p:val>
                                            <p:strVal val="#ppt_x"/>
                                          </p:val>
                                        </p:tav>
                                      </p:tavLst>
                                    </p:anim>
                                    <p:anim calcmode="lin" valueType="num">
                                      <p:cBhvr additive="base">
                                        <p:cTn id="17" dur="500" fill="hold"/>
                                        <p:tgtEl>
                                          <p:spTgt spid="7171"/>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5" presetClass="entr" presetSubtype="10" fill="hold" nodeType="afterEffect">
                                  <p:stCondLst>
                                    <p:cond delay="0"/>
                                  </p:stCondLst>
                                  <p:childTnLst>
                                    <p:set>
                                      <p:cBhvr>
                                        <p:cTn id="20" dur="1" fill="hold">
                                          <p:stCondLst>
                                            <p:cond delay="0"/>
                                          </p:stCondLst>
                                        </p:cTn>
                                        <p:tgtEl>
                                          <p:spTgt spid="7172"/>
                                        </p:tgtEl>
                                        <p:attrNameLst>
                                          <p:attrName>style.visibility</p:attrName>
                                        </p:attrNameLst>
                                      </p:cBhvr>
                                      <p:to>
                                        <p:strVal val="visible"/>
                                      </p:to>
                                    </p:set>
                                    <p:animEffect transition="in" filter="checkerboard(across)">
                                      <p:cBhvr>
                                        <p:cTn id="21" dur="500"/>
                                        <p:tgtEl>
                                          <p:spTgt spid="7172"/>
                                        </p:tgtEl>
                                      </p:cBhvr>
                                    </p:animEffect>
                                  </p:childTnLst>
                                </p:cTn>
                              </p:par>
                              <p:par>
                                <p:cTn id="22" presetID="5" presetClass="entr" presetSubtype="10" fill="hold" nodeType="withEffect">
                                  <p:stCondLst>
                                    <p:cond delay="0"/>
                                  </p:stCondLst>
                                  <p:childTnLst>
                                    <p:set>
                                      <p:cBhvr>
                                        <p:cTn id="23" dur="1" fill="hold">
                                          <p:stCondLst>
                                            <p:cond delay="0"/>
                                          </p:stCondLst>
                                        </p:cTn>
                                        <p:tgtEl>
                                          <p:spTgt spid="7173"/>
                                        </p:tgtEl>
                                        <p:attrNameLst>
                                          <p:attrName>style.visibility</p:attrName>
                                        </p:attrNameLst>
                                      </p:cBhvr>
                                      <p:to>
                                        <p:strVal val="visible"/>
                                      </p:to>
                                    </p:set>
                                    <p:animEffect transition="in" filter="checkerboard(across)">
                                      <p:cBhvr>
                                        <p:cTn id="24"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942</TotalTime>
  <Words>487</Words>
  <Application>Microsoft Office PowerPoint</Application>
  <PresentationFormat>On-screen Show (4:3)</PresentationFormat>
  <Paragraphs>85</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Engino</dc:creator>
  <cp:lastModifiedBy>Engino</cp:lastModifiedBy>
  <cp:revision>109</cp:revision>
  <dcterms:created xsi:type="dcterms:W3CDTF">2012-07-28T07:36:50Z</dcterms:created>
  <dcterms:modified xsi:type="dcterms:W3CDTF">2012-10-26T17:44:26Z</dcterms:modified>
</cp:coreProperties>
</file>