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78" r:id="rId3"/>
    <p:sldId id="264" r:id="rId4"/>
    <p:sldId id="281" r:id="rId5"/>
    <p:sldId id="277" r:id="rId6"/>
    <p:sldId id="263" r:id="rId7"/>
    <p:sldId id="280" r:id="rId8"/>
    <p:sldId id="271" r:id="rId9"/>
    <p:sldId id="283" r:id="rId10"/>
    <p:sldId id="282" r:id="rId11"/>
    <p:sldId id="284" r:id="rId12"/>
    <p:sldId id="279" r:id="rId13"/>
    <p:sldId id="285" r:id="rId14"/>
    <p:sldId id="272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3456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192">
          <p15:clr>
            <a:srgbClr val="A4A3A4"/>
          </p15:clr>
        </p15:guide>
        <p15:guide id="6" pos="55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40F"/>
    <a:srgbClr val="333333"/>
    <a:srgbClr val="2ECC71"/>
    <a:srgbClr val="595959"/>
    <a:srgbClr val="98989A"/>
    <a:srgbClr val="DDB50D"/>
    <a:srgbClr val="D48634"/>
    <a:srgbClr val="B57634"/>
    <a:srgbClr val="1F608D"/>
    <a:srgbClr val="27A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8370" autoAdjust="0"/>
  </p:normalViewPr>
  <p:slideViewPr>
    <p:cSldViewPr showGuides="1">
      <p:cViewPr>
        <p:scale>
          <a:sx n="90" d="100"/>
          <a:sy n="90" d="100"/>
        </p:scale>
        <p:origin x="834" y="582"/>
      </p:cViewPr>
      <p:guideLst>
        <p:guide orient="horz" pos="2160"/>
        <p:guide orient="horz" pos="3888"/>
        <p:guide orient="horz" pos="3456"/>
        <p:guide pos="2880"/>
        <p:guide pos="192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AAF0E-A907-4533-B82B-60710A241A10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9B866-FBFD-41FE-9130-92945F90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510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3B2C5-8A54-4F64-9712-7B04B914968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88946-91C5-42E1-9363-BFED7E20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51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1658" y="7620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aseline="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THIS IS EXAMPLE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11658" y="274638"/>
            <a:ext cx="6546342" cy="4873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www.domainname.com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Logo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01D46F-57A9-43DB-8B55-C38BE2226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172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1658" y="7620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cap="all" baseline="0">
                <a:solidFill>
                  <a:srgbClr val="D5D5D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THIS IS EXAMPLE TEXT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11658" y="274638"/>
            <a:ext cx="8527542" cy="4873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FFFFFF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5"/>
          </p:nvPr>
        </p:nvSpPr>
        <p:spPr>
          <a:xfrm>
            <a:off x="6858000" y="6483841"/>
            <a:ext cx="2133600" cy="383193"/>
          </a:xfrm>
        </p:spPr>
        <p:txBody>
          <a:bodyPr/>
          <a:lstStyle/>
          <a:p>
            <a:r>
              <a:rPr lang="en-US" smtClean="0"/>
              <a:t>www.domainname.com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152400" y="6484937"/>
            <a:ext cx="1333500" cy="381000"/>
          </a:xfrm>
        </p:spPr>
        <p:txBody>
          <a:bodyPr/>
          <a:lstStyle/>
          <a:p>
            <a:r>
              <a:rPr lang="en-US" smtClean="0"/>
              <a:t>Logo Company</a:t>
            </a:r>
            <a:endParaRPr lang="en-US" dirty="0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343400" y="6492875"/>
            <a:ext cx="457200" cy="365125"/>
          </a:xfrm>
        </p:spPr>
        <p:txBody>
          <a:bodyPr/>
          <a:lstStyle/>
          <a:p>
            <a:fld id="{3101D46F-57A9-43DB-8B55-C38BE2226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4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1658" y="7620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aseline="0">
                <a:solidFill>
                  <a:srgbClr val="2B313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THIS IS EXAMPLE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11658" y="274638"/>
            <a:ext cx="6546342" cy="4873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2B313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www.domainname.com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Logo Company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01D46F-57A9-43DB-8B55-C38BE2226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>
            <p:custDataLst>
              <p:tags r:id="rId1"/>
            </p:custDataLst>
          </p:nvPr>
        </p:nvCxnSpPr>
        <p:spPr>
          <a:xfrm>
            <a:off x="3348567" y="1136829"/>
            <a:ext cx="23283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>
            <p:custDataLst>
              <p:tags r:id="rId1"/>
            </p:custDataLst>
          </p:nvPr>
        </p:nvCxnSpPr>
        <p:spPr>
          <a:xfrm>
            <a:off x="3348567" y="1136829"/>
            <a:ext cx="23283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8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658" y="274638"/>
            <a:ext cx="6546342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8C8D"/>
                </a:solidFill>
              </a:defRPr>
            </a:lvl1pPr>
          </a:lstStyle>
          <a:p>
            <a:fld id="{3101D46F-57A9-43DB-8B55-C38BE2226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484937"/>
            <a:ext cx="13335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Logo Company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858000" y="6483841"/>
            <a:ext cx="2133600" cy="383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www.domainname.com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595959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5.wmf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1.png"/><Relationship Id="rId5" Type="http://schemas.openxmlformats.org/officeDocument/2006/relationships/tags" Target="../tags/tag20.xml"/><Relationship Id="rId10" Type="http://schemas.openxmlformats.org/officeDocument/2006/relationships/image" Target="../media/image20.png"/><Relationship Id="rId4" Type="http://schemas.openxmlformats.org/officeDocument/2006/relationships/tags" Target="../tags/tag19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3.wmf"/><Relationship Id="rId2" Type="http://schemas.openxmlformats.org/officeDocument/2006/relationships/tags" Target="../tags/tag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629400" cy="324571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/>
          </a:prstGeom>
          <a:solidFill>
            <a:srgbClr val="F1C40F"/>
          </a:solidFill>
          <a:ln w="69850" cap="sq" cmpd="sng">
            <a:solidFill>
              <a:srgbClr val="3333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8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8742" y="24424"/>
            <a:ext cx="8679942" cy="487362"/>
          </a:xfrm>
        </p:spPr>
        <p:txBody>
          <a:bodyPr/>
          <a:lstStyle/>
          <a:p>
            <a:pPr algn="ctr"/>
            <a:r>
              <a:rPr lang="en-US" dirty="0" err="1" smtClean="0"/>
              <a:t>Pseudocode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Engino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www.engino.com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8742" y="918154"/>
            <a:ext cx="4264658" cy="2373088"/>
          </a:xfrm>
          <a:prstGeom prst="roundRect">
            <a:avLst>
              <a:gd name="adj" fmla="val 50000"/>
            </a:avLst>
          </a:prstGeom>
          <a:solidFill>
            <a:srgbClr val="2ECC71"/>
          </a:solidFill>
          <a:ln>
            <a:noFill/>
          </a:ln>
          <a:effectLst>
            <a:outerShdw dist="25400" dir="5400000" algn="t" rotWithShape="0">
              <a:srgbClr val="1E864B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1C40F"/>
                </a:solidFill>
              </a:rPr>
              <a:t>Public void Start(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Forever</a:t>
            </a:r>
            <a:r>
              <a:rPr lang="en-US" sz="2000" dirty="0" smtClean="0">
                <a:solidFill>
                  <a:srgbClr val="F1C40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{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while(</a:t>
            </a:r>
            <a:r>
              <a:rPr lang="en-US" sz="2000" dirty="0" smtClean="0">
                <a:solidFill>
                  <a:schemeClr val="tx2"/>
                </a:solidFill>
              </a:rPr>
              <a:t>Sensor.Port1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 smtClean="0">
                <a:solidFill>
                  <a:schemeClr val="tx2"/>
                </a:solidFill>
              </a:rPr>
              <a:t>State.ON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{</a:t>
            </a:r>
            <a:r>
              <a:rPr lang="en-US" sz="2000" dirty="0" smtClean="0"/>
              <a:t> LED(</a:t>
            </a:r>
            <a:r>
              <a:rPr lang="en-US" sz="2000" dirty="0" smtClean="0">
                <a:solidFill>
                  <a:schemeClr val="tx2"/>
                </a:solidFill>
              </a:rPr>
              <a:t>Port2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State.ON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7030A0"/>
                </a:solidFill>
              </a:rPr>
              <a:t>5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}</a:t>
            </a:r>
            <a:endParaRPr lang="en-US" sz="2000" dirty="0">
              <a:solidFill>
                <a:srgbClr val="F1C40F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 rot="10800000">
            <a:off x="4134797" y="609600"/>
            <a:ext cx="3319327" cy="2896383"/>
            <a:chOff x="1453858" y="2632789"/>
            <a:chExt cx="1746542" cy="1524000"/>
          </a:xfrm>
          <a:solidFill>
            <a:srgbClr val="333333"/>
          </a:solidFill>
        </p:grpSpPr>
        <p:sp>
          <p:nvSpPr>
            <p:cNvPr id="100" name="Oval 99"/>
            <p:cNvSpPr/>
            <p:nvPr/>
          </p:nvSpPr>
          <p:spPr>
            <a:xfrm>
              <a:off x="1453858" y="2632789"/>
              <a:ext cx="1524000" cy="15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/>
          </p:nvSpPr>
          <p:spPr>
            <a:xfrm rot="5400000">
              <a:off x="2756560" y="3251860"/>
              <a:ext cx="601822" cy="2858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/>
          <p:cNvSpPr/>
          <p:nvPr>
            <p:custDataLst>
              <p:tags r:id="rId3"/>
            </p:custDataLst>
          </p:nvPr>
        </p:nvSpPr>
        <p:spPr>
          <a:xfrm>
            <a:off x="6705600" y="3847477"/>
            <a:ext cx="1960406" cy="1938992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Properties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PORT</a:t>
            </a:r>
            <a:r>
              <a:rPr lang="en-US" u="sng" dirty="0" smtClean="0">
                <a:solidFill>
                  <a:schemeClr val="tx2"/>
                </a:solidFill>
              </a:rPr>
              <a:t> 	2</a:t>
            </a:r>
            <a:br>
              <a:rPr lang="en-US" u="sng" dirty="0" smtClean="0">
                <a:solidFill>
                  <a:schemeClr val="tx2"/>
                </a:solidFill>
              </a:rPr>
            </a:br>
            <a:r>
              <a:rPr lang="en-US" b="1" u="sng" dirty="0" smtClean="0">
                <a:solidFill>
                  <a:schemeClr val="tx2"/>
                </a:solidFill>
              </a:rPr>
              <a:t>Time</a:t>
            </a:r>
            <a:r>
              <a:rPr lang="en-US" u="sng" dirty="0" smtClean="0">
                <a:solidFill>
                  <a:schemeClr val="tx2"/>
                </a:solidFill>
              </a:rPr>
              <a:t>	5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State</a:t>
            </a:r>
            <a:r>
              <a:rPr lang="en-US" u="sng" dirty="0" smtClean="0">
                <a:solidFill>
                  <a:schemeClr val="tx2"/>
                </a:solidFill>
              </a:rPr>
              <a:t>	ON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Delay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0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	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103" name="Rectangle 102"/>
          <p:cNvSpPr/>
          <p:nvPr>
            <p:custDataLst>
              <p:tags r:id="rId4"/>
            </p:custDataLst>
          </p:nvPr>
        </p:nvSpPr>
        <p:spPr>
          <a:xfrm>
            <a:off x="4678074" y="3847477"/>
            <a:ext cx="1960406" cy="1107996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Sensor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Properties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PORT</a:t>
            </a:r>
            <a:r>
              <a:rPr lang="en-US" u="sng" dirty="0" smtClean="0">
                <a:solidFill>
                  <a:schemeClr val="tx2"/>
                </a:solidFill>
              </a:rPr>
              <a:t> 	1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b="1" u="sng" dirty="0" smtClean="0">
                <a:solidFill>
                  <a:schemeClr val="tx2"/>
                </a:solidFill>
              </a:rPr>
              <a:t>State</a:t>
            </a:r>
            <a:r>
              <a:rPr lang="en-US" u="sng" dirty="0" smtClean="0">
                <a:solidFill>
                  <a:schemeClr val="tx2"/>
                </a:solidFill>
              </a:rPr>
              <a:t>	ON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51624" y="2438400"/>
            <a:ext cx="596376" cy="1259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400" y="3706236"/>
            <a:ext cx="119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useless</a:t>
            </a:r>
            <a:endParaRPr lang="el-GR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758168"/>
              </p:ext>
            </p:extLst>
          </p:nvPr>
        </p:nvGraphicFramePr>
        <p:xfrm>
          <a:off x="4892415" y="1219591"/>
          <a:ext cx="193114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Image" r:id="rId6" imgW="2984040" imgH="2590200" progId="Photoshop.Image.13">
                  <p:embed/>
                </p:oleObj>
              </mc:Choice>
              <mc:Fallback>
                <p:oleObj name="Image" r:id="rId6" imgW="2984040" imgH="2590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92415" y="1219591"/>
                        <a:ext cx="193114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24479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2" grpId="0" animBg="1"/>
      <p:bldP spid="10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8742" y="24424"/>
            <a:ext cx="8679942" cy="487362"/>
          </a:xfrm>
        </p:spPr>
        <p:txBody>
          <a:bodyPr/>
          <a:lstStyle/>
          <a:p>
            <a:pPr algn="ctr"/>
            <a:r>
              <a:rPr lang="en-US" dirty="0" err="1" smtClean="0"/>
              <a:t>Pseudocode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Engino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www.engino.com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8742" y="918154"/>
            <a:ext cx="4264658" cy="2373088"/>
          </a:xfrm>
          <a:prstGeom prst="roundRect">
            <a:avLst>
              <a:gd name="adj" fmla="val 50000"/>
            </a:avLst>
          </a:prstGeom>
          <a:solidFill>
            <a:srgbClr val="2ECC71"/>
          </a:solidFill>
          <a:ln>
            <a:noFill/>
          </a:ln>
          <a:effectLst>
            <a:outerShdw dist="25400" dir="5400000" algn="t" rotWithShape="0">
              <a:srgbClr val="1E864B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1C40F"/>
                </a:solidFill>
              </a:rPr>
              <a:t>Public void Start(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Forever</a:t>
            </a:r>
            <a:r>
              <a:rPr lang="en-US" sz="2000" dirty="0" smtClean="0">
                <a:solidFill>
                  <a:srgbClr val="F1C40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{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while(</a:t>
            </a:r>
            <a:r>
              <a:rPr lang="en-US" sz="2000" dirty="0" smtClean="0">
                <a:solidFill>
                  <a:schemeClr val="tx2"/>
                </a:solidFill>
              </a:rPr>
              <a:t>Sensor.Port1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 smtClean="0">
                <a:solidFill>
                  <a:schemeClr val="tx2"/>
                </a:solidFill>
              </a:rPr>
              <a:t>State.ON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{</a:t>
            </a:r>
            <a:r>
              <a:rPr lang="en-US" sz="2000" dirty="0" smtClean="0"/>
              <a:t> LED(</a:t>
            </a:r>
            <a:r>
              <a:rPr lang="en-US" sz="2000" dirty="0" smtClean="0">
                <a:solidFill>
                  <a:schemeClr val="tx2"/>
                </a:solidFill>
              </a:rPr>
              <a:t>Port2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State.ON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7030A0"/>
                </a:solidFill>
              </a:rPr>
              <a:t>5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}</a:t>
            </a:r>
            <a:endParaRPr lang="en-US" sz="2000" dirty="0">
              <a:solidFill>
                <a:srgbClr val="F1C40F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 rot="10800000">
            <a:off x="4134797" y="609600"/>
            <a:ext cx="3319327" cy="2896383"/>
            <a:chOff x="1453858" y="2632789"/>
            <a:chExt cx="1746542" cy="1524000"/>
          </a:xfrm>
          <a:solidFill>
            <a:srgbClr val="333333"/>
          </a:solidFill>
        </p:grpSpPr>
        <p:sp>
          <p:nvSpPr>
            <p:cNvPr id="100" name="Oval 99"/>
            <p:cNvSpPr/>
            <p:nvPr/>
          </p:nvSpPr>
          <p:spPr>
            <a:xfrm>
              <a:off x="1453858" y="2632789"/>
              <a:ext cx="1524000" cy="15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/>
          </p:nvSpPr>
          <p:spPr>
            <a:xfrm rot="5400000">
              <a:off x="2756560" y="3251860"/>
              <a:ext cx="601822" cy="2858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758168"/>
              </p:ext>
            </p:extLst>
          </p:nvPr>
        </p:nvGraphicFramePr>
        <p:xfrm>
          <a:off x="4892415" y="1219591"/>
          <a:ext cx="193114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Image" r:id="rId4" imgW="2984040" imgH="2590200" progId="Photoshop.Image.13">
                  <p:embed/>
                </p:oleObj>
              </mc:Choice>
              <mc:Fallback>
                <p:oleObj name="Image" r:id="rId4" imgW="2984040" imgH="2590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2415" y="1219591"/>
                        <a:ext cx="193114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669" y="3912351"/>
            <a:ext cx="6381750" cy="231457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8094950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2932621" y="7203"/>
            <a:ext cx="3354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 Light" pitchFamily="34" charset="0"/>
              </a:rPr>
              <a:t>Logical Gates</a:t>
            </a:r>
            <a:endParaRPr lang="en-US" sz="48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447800" y="743564"/>
            <a:ext cx="6324600" cy="22282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srgbClr val="DDB50D">
                <a:alpha val="67843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 rot="5400000">
            <a:off x="6052901" y="1700778"/>
            <a:ext cx="165595" cy="1297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76851"/>
              </p:ext>
            </p:extLst>
          </p:nvPr>
        </p:nvGraphicFramePr>
        <p:xfrm>
          <a:off x="2245169" y="838200"/>
          <a:ext cx="4760913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Image" r:id="rId4" imgW="4760640" imgH="1732680" progId="Photoshop.Image.13">
                  <p:embed/>
                </p:oleObj>
              </mc:Choice>
              <mc:Fallback>
                <p:oleObj name="Image" r:id="rId4" imgW="4760640" imgH="17326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5169" y="838200"/>
                        <a:ext cx="4760913" cy="173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838200" y="3100510"/>
            <a:ext cx="7735760" cy="2373088"/>
          </a:xfrm>
          <a:prstGeom prst="roundRect">
            <a:avLst>
              <a:gd name="adj" fmla="val 50000"/>
            </a:avLst>
          </a:prstGeom>
          <a:solidFill>
            <a:srgbClr val="2ECC71"/>
          </a:solidFill>
          <a:ln>
            <a:noFill/>
          </a:ln>
          <a:effectLst>
            <a:outerShdw dist="25400" dir="5400000" algn="t" rotWithShape="0">
              <a:srgbClr val="1E864B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1C40F"/>
                </a:solidFill>
              </a:rPr>
              <a:t>Public void Start(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Forever</a:t>
            </a:r>
            <a:r>
              <a:rPr lang="en-US" sz="2000" dirty="0" smtClean="0">
                <a:solidFill>
                  <a:srgbClr val="F1C40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{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while(</a:t>
            </a:r>
            <a:r>
              <a:rPr lang="en-US" sz="2000" dirty="0" smtClean="0">
                <a:solidFill>
                  <a:schemeClr val="tx2"/>
                </a:solidFill>
              </a:rPr>
              <a:t>Sensor.Port1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 smtClean="0">
                <a:solidFill>
                  <a:schemeClr val="tx2"/>
                </a:solidFill>
              </a:rPr>
              <a:t>State.ON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US" sz="2000" dirty="0" smtClean="0">
                <a:solidFill>
                  <a:schemeClr val="tx2"/>
                </a:solidFill>
              </a:rPr>
              <a:t>Sensor.Port3 </a:t>
            </a:r>
            <a:r>
              <a:rPr lang="en-US" sz="2000" dirty="0">
                <a:solidFill>
                  <a:schemeClr val="tx1"/>
                </a:solidFill>
              </a:rPr>
              <a:t>is </a:t>
            </a:r>
            <a:r>
              <a:rPr lang="en-US" sz="2000" dirty="0">
                <a:solidFill>
                  <a:schemeClr val="tx2"/>
                </a:solidFill>
              </a:rPr>
              <a:t>State.ON 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{</a:t>
            </a:r>
            <a:r>
              <a:rPr lang="en-US" sz="2000" dirty="0" smtClean="0"/>
              <a:t> LED(</a:t>
            </a:r>
            <a:r>
              <a:rPr lang="en-US" sz="2000" dirty="0" smtClean="0">
                <a:solidFill>
                  <a:schemeClr val="tx2"/>
                </a:solidFill>
              </a:rPr>
              <a:t>Port2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State.ON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7030A0"/>
                </a:solidFill>
              </a:rPr>
              <a:t>5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}</a:t>
            </a:r>
            <a:endParaRPr lang="en-US" sz="2000" dirty="0">
              <a:solidFill>
                <a:srgbClr val="F1C40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9579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2932621" y="7203"/>
            <a:ext cx="3354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 Light" pitchFamily="34" charset="0"/>
              </a:rPr>
              <a:t>Logical Gates</a:t>
            </a:r>
            <a:endParaRPr lang="en-US" sz="48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4118" y="762000"/>
            <a:ext cx="7735760" cy="2373088"/>
          </a:xfrm>
          <a:prstGeom prst="roundRect">
            <a:avLst>
              <a:gd name="adj" fmla="val 50000"/>
            </a:avLst>
          </a:prstGeom>
          <a:solidFill>
            <a:srgbClr val="2ECC71"/>
          </a:solidFill>
          <a:ln>
            <a:noFill/>
          </a:ln>
          <a:effectLst>
            <a:outerShdw dist="25400" dir="5400000" algn="t" rotWithShape="0">
              <a:srgbClr val="1E864B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1C40F"/>
                </a:solidFill>
              </a:rPr>
              <a:t>Public void Start(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Forever</a:t>
            </a:r>
            <a:r>
              <a:rPr lang="en-US" sz="2000" dirty="0" smtClean="0">
                <a:solidFill>
                  <a:srgbClr val="F1C40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{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while(</a:t>
            </a:r>
            <a:r>
              <a:rPr lang="en-US" sz="2000" dirty="0" smtClean="0">
                <a:solidFill>
                  <a:schemeClr val="tx2"/>
                </a:solidFill>
              </a:rPr>
              <a:t>Sensor.Port1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 smtClean="0">
                <a:solidFill>
                  <a:schemeClr val="tx2"/>
                </a:solidFill>
              </a:rPr>
              <a:t>State.ON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 </a:t>
            </a:r>
            <a:r>
              <a:rPr lang="en-US" sz="2000" dirty="0" smtClean="0">
                <a:solidFill>
                  <a:schemeClr val="tx2"/>
                </a:solidFill>
              </a:rPr>
              <a:t>Sensor.Port3 </a:t>
            </a:r>
            <a:r>
              <a:rPr lang="en-US" sz="2000" dirty="0">
                <a:solidFill>
                  <a:schemeClr val="tx1"/>
                </a:solidFill>
              </a:rPr>
              <a:t>is </a:t>
            </a:r>
            <a:r>
              <a:rPr lang="en-US" sz="2000" dirty="0">
                <a:solidFill>
                  <a:schemeClr val="tx2"/>
                </a:solidFill>
              </a:rPr>
              <a:t>State.ON 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{</a:t>
            </a:r>
            <a:r>
              <a:rPr lang="en-US" sz="2000" dirty="0" smtClean="0"/>
              <a:t> LED(</a:t>
            </a:r>
            <a:r>
              <a:rPr lang="en-US" sz="2000" dirty="0" smtClean="0">
                <a:solidFill>
                  <a:schemeClr val="tx2"/>
                </a:solidFill>
              </a:rPr>
              <a:t>Port2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State.ON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7030A0"/>
                </a:solidFill>
              </a:rPr>
              <a:t>5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}</a:t>
            </a:r>
            <a:endParaRPr lang="en-US" sz="2000" dirty="0">
              <a:solidFill>
                <a:srgbClr val="F1C40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93179"/>
            <a:ext cx="6000750" cy="166588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88583"/>
              </p:ext>
            </p:extLst>
          </p:nvPr>
        </p:nvGraphicFramePr>
        <p:xfrm>
          <a:off x="6381750" y="3294876"/>
          <a:ext cx="2468834" cy="302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Image" r:id="rId5" imgW="2580120" imgH="3160800" progId="Photoshop.Image.13">
                  <p:embed/>
                </p:oleObj>
              </mc:Choice>
              <mc:Fallback>
                <p:oleObj name="Image" r:id="rId5" imgW="2580120" imgH="31608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1750" y="3294876"/>
                        <a:ext cx="2468834" cy="3024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6561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-26504" y="2438400"/>
            <a:ext cx="9170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EnginoRobotics.com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81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5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>
            <a:endCxn id="44" idx="1"/>
          </p:cNvCxnSpPr>
          <p:nvPr>
            <p:custDataLst>
              <p:tags r:id="rId2"/>
            </p:custDataLst>
          </p:nvPr>
        </p:nvCxnSpPr>
        <p:spPr>
          <a:xfrm>
            <a:off x="0" y="6049345"/>
            <a:ext cx="405653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3"/>
          </p:cNvCxnSpPr>
          <p:nvPr>
            <p:custDataLst>
              <p:tags r:id="rId3"/>
            </p:custDataLst>
          </p:nvPr>
        </p:nvCxnSpPr>
        <p:spPr>
          <a:xfrm>
            <a:off x="5087462" y="6049345"/>
            <a:ext cx="405653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4"/>
            </p:custDataLst>
          </p:nvPr>
        </p:nvSpPr>
        <p:spPr>
          <a:xfrm>
            <a:off x="4056538" y="5895456"/>
            <a:ext cx="1030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 Light" pitchFamily="34" charset="0"/>
              </a:rPr>
              <a:t>Engino.com</a:t>
            </a:r>
            <a:endParaRPr lang="en-US" sz="1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61430" y="2438400"/>
            <a:ext cx="66157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Engino</a:t>
            </a:r>
            <a:r>
              <a:rPr lang="en-US" sz="48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Robotics</a:t>
            </a:r>
            <a:r>
              <a:rPr lang="en-US" sz="48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Platform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76200"/>
            <a:ext cx="9070848" cy="2362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497" y="4214191"/>
            <a:ext cx="90708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l-GR" sz="28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Στόχοι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Εύκολος τρόπος μάθησης προγραμματισμού.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Κατανόηση των βασικών </a:t>
            </a:r>
            <a:r>
              <a:rPr lang="el-G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</a:t>
            </a:r>
            <a:r>
              <a:rPr lang="el-G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ννοιών προγραμματισμού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και ρομποτικής.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Μάθηση του τρόπου σκέψης για επίλυση προβλημάτων.(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Task ,Think ,Action)</a:t>
            </a:r>
            <a:r>
              <a:rPr lang="el-G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</a:t>
            </a:r>
            <a:r>
              <a:rPr lang="el-G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αιχνίδι -&gt;Δημιουργία -&gt;Μάθηση .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“Play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Invent”</a:t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l-GR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algn="ctr"/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516902" y="3101664"/>
            <a:ext cx="4104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είναι προγραμματισμός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endParaRPr lang="el-GR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67" y="3629416"/>
            <a:ext cx="9070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«Είναι το </a:t>
            </a:r>
            <a:r>
              <a:rPr lang="el-GR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σύνολο των διαδικασιών σύνταξης ενός </a:t>
            </a:r>
            <a:r>
              <a:rPr lang="el-GR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υπολογιστικού προγράμματος </a:t>
            </a:r>
            <a:r>
              <a:rPr lang="el-GR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την πραγματοποίηση εργασιών ή για </a:t>
            </a:r>
            <a:r>
              <a:rPr lang="el-GR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την επίλυση </a:t>
            </a:r>
            <a:r>
              <a:rPr lang="el-GR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ενός δεδομένου </a:t>
            </a:r>
            <a:r>
              <a:rPr lang="el-GR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προβλήματος». -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Wikipedia-</a:t>
            </a:r>
            <a:endParaRPr lang="el-GR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771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858000" cy="6858000"/>
          </a:xfrm>
          <a:prstGeom prst="rect">
            <a:avLst/>
          </a:prstGeom>
        </p:spPr>
      </p:pic>
      <p:sp>
        <p:nvSpPr>
          <p:cNvPr id="52" name="Text Placeholder 51"/>
          <p:cNvSpPr>
            <a:spLocks noGrp="1"/>
          </p:cNvSpPr>
          <p:nvPr>
            <p:ph type="body" sz="quarter" idx="13"/>
          </p:nvPr>
        </p:nvSpPr>
        <p:spPr>
          <a:xfrm>
            <a:off x="246959" y="990600"/>
            <a:ext cx="8756143" cy="22098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32-bit ARM CORTEX-M2 micro </a:t>
            </a:r>
            <a:r>
              <a:rPr lang="en-US" sz="1200" dirty="0" smtClean="0"/>
              <a:t>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256 </a:t>
            </a:r>
            <a:r>
              <a:rPr lang="en-US" sz="1200" dirty="0"/>
              <a:t>Kbytes FLASH, 64 Kbytes </a:t>
            </a:r>
            <a:r>
              <a:rPr lang="en-US" sz="1200" dirty="0" smtClean="0"/>
              <a:t>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USB full speed port (12 Mbit/s</a:t>
            </a:r>
            <a:r>
              <a:rPr lang="en-US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7 input-output ports. </a:t>
            </a:r>
            <a:endParaRPr lang="el-G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Onboard buzzer.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3 </a:t>
            </a:r>
            <a:r>
              <a:rPr lang="en-US" sz="1200" dirty="0"/>
              <a:t>Motor output ports manually programmable for forward and reverse</a:t>
            </a:r>
            <a:r>
              <a:rPr lang="en-US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 2 LED outputs manually programmable for </a:t>
            </a:r>
            <a:r>
              <a:rPr lang="en-US" sz="1200" dirty="0" smtClean="0"/>
              <a:t>ON-OFF.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Power </a:t>
            </a:r>
            <a:r>
              <a:rPr lang="en-US" sz="1200" dirty="0"/>
              <a:t>source: 6 AA </a:t>
            </a:r>
            <a:r>
              <a:rPr lang="en-US" sz="1200" dirty="0" smtClean="0"/>
              <a:t>batteries.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Pro </a:t>
            </a:r>
            <a:r>
              <a:rPr lang="en-US" sz="1200" dirty="0"/>
              <a:t>version includes WIFI.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11658" y="274638"/>
            <a:ext cx="8679942" cy="487362"/>
          </a:xfrm>
        </p:spPr>
        <p:txBody>
          <a:bodyPr/>
          <a:lstStyle/>
          <a:p>
            <a:r>
              <a:rPr lang="en-US" dirty="0" smtClean="0"/>
              <a:t>Engino Robotics Platform </a:t>
            </a:r>
            <a:r>
              <a:rPr lang="en-US" dirty="0"/>
              <a:t>Speciﬁcations:</a:t>
            </a:r>
            <a:endParaRPr lang="en-US" dirty="0"/>
          </a:p>
        </p:txBody>
      </p:sp>
      <p:sp>
        <p:nvSpPr>
          <p:cNvPr id="83" name="Date Placeholder 3"/>
          <p:cNvSpPr>
            <a:spLocks noGrp="1"/>
          </p:cNvSpPr>
          <p:nvPr>
            <p:ph type="dt" sz="half" idx="15"/>
          </p:nvPr>
        </p:nvSpPr>
        <p:spPr>
          <a:xfrm>
            <a:off x="6858000" y="6483841"/>
            <a:ext cx="2133600" cy="383193"/>
          </a:xfrm>
        </p:spPr>
        <p:txBody>
          <a:bodyPr/>
          <a:lstStyle/>
          <a:p>
            <a:r>
              <a:rPr lang="en-US" dirty="0" smtClean="0"/>
              <a:t>www.engino.com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01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4572000" y="5546300"/>
            <a:ext cx="0" cy="39730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35" y="728133"/>
            <a:ext cx="5146929" cy="514692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11658" y="274638"/>
            <a:ext cx="8679942" cy="487362"/>
          </a:xfrm>
        </p:spPr>
        <p:txBody>
          <a:bodyPr/>
          <a:lstStyle/>
          <a:p>
            <a:pPr algn="ctr"/>
            <a:r>
              <a:rPr lang="en-US" u="sng" dirty="0" smtClean="0">
                <a:latin typeface="+mn-lt"/>
              </a:rPr>
              <a:t>Engino Controller</a:t>
            </a:r>
            <a:endParaRPr lang="en-US" u="sng" dirty="0">
              <a:latin typeface="+mn-lt"/>
            </a:endParaRPr>
          </a:p>
        </p:txBody>
      </p:sp>
      <p:sp>
        <p:nvSpPr>
          <p:cNvPr id="83" name="Date Placeholder 3"/>
          <p:cNvSpPr>
            <a:spLocks noGrp="1"/>
          </p:cNvSpPr>
          <p:nvPr>
            <p:ph type="dt" sz="half" idx="15"/>
          </p:nvPr>
        </p:nvSpPr>
        <p:spPr>
          <a:xfrm>
            <a:off x="6858000" y="6483841"/>
            <a:ext cx="2133600" cy="383193"/>
          </a:xfrm>
        </p:spPr>
        <p:txBody>
          <a:bodyPr/>
          <a:lstStyle/>
          <a:p>
            <a:r>
              <a:rPr lang="en-US" dirty="0" smtClean="0"/>
              <a:t>www.engino.com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5163829" y="6865554"/>
            <a:ext cx="102220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 Light" pitchFamily="34" charset="0"/>
              </a:rPr>
              <a:t>FIRST OUT</a:t>
            </a:r>
            <a:endParaRPr lang="en-US" sz="16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55" y="1250831"/>
            <a:ext cx="19812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2" y="2082495"/>
            <a:ext cx="19812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32815"/>
            <a:ext cx="22098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" y="3412700"/>
            <a:ext cx="21336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8" y="4696218"/>
            <a:ext cx="23622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23" y="997765"/>
            <a:ext cx="3411981" cy="28488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4600" y="1073428"/>
            <a:ext cx="28035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595959"/>
                </a:solidFill>
              </a:rPr>
              <a:t>Δίοδοι </a:t>
            </a:r>
            <a:r>
              <a:rPr lang="el-GR" sz="1600" dirty="0">
                <a:solidFill>
                  <a:srgbClr val="595959"/>
                </a:solidFill>
              </a:rPr>
              <a:t>Εκπομπής </a:t>
            </a:r>
            <a:r>
              <a:rPr lang="el-GR" sz="1600" dirty="0" smtClean="0">
                <a:solidFill>
                  <a:srgbClr val="595959"/>
                </a:solidFill>
              </a:rPr>
              <a:t>Φωτός</a:t>
            </a:r>
            <a:r>
              <a:rPr lang="en-US" sz="1600" dirty="0" smtClean="0">
                <a:solidFill>
                  <a:srgbClr val="595959"/>
                </a:solidFill>
              </a:rPr>
              <a:t> LED</a:t>
            </a:r>
            <a:endParaRPr lang="el-GR" sz="1600" dirty="0">
              <a:solidFill>
                <a:srgbClr val="595959"/>
              </a:solidFill>
            </a:endParaRPr>
          </a:p>
          <a:p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-427090" y="1322232"/>
            <a:ext cx="28035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595959"/>
                </a:solidFill>
              </a:rPr>
              <a:t>Μοτέρ</a:t>
            </a:r>
            <a:endParaRPr lang="el-GR" sz="1600" dirty="0">
              <a:solidFill>
                <a:srgbClr val="595959"/>
              </a:solidFill>
            </a:endParaRPr>
          </a:p>
          <a:p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-112473" y="3350644"/>
            <a:ext cx="28035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595959"/>
                </a:solidFill>
              </a:rPr>
              <a:t>Αισθητήρας </a:t>
            </a:r>
            <a:r>
              <a:rPr lang="en-US" sz="1600" dirty="0" smtClean="0">
                <a:solidFill>
                  <a:srgbClr val="595959"/>
                </a:solidFill>
              </a:rPr>
              <a:t>IR </a:t>
            </a:r>
            <a:endParaRPr lang="el-GR" sz="1600" dirty="0">
              <a:solidFill>
                <a:srgbClr val="595959"/>
              </a:solidFill>
            </a:endParaRPr>
          </a:p>
          <a:p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90966" y="4792222"/>
            <a:ext cx="28035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595959"/>
                </a:solidFill>
              </a:rPr>
              <a:t>Διακόπτης</a:t>
            </a:r>
            <a:endParaRPr lang="el-GR" sz="1600" dirty="0">
              <a:solidFill>
                <a:srgbClr val="595959"/>
              </a:solidFill>
            </a:endParaRPr>
          </a:p>
          <a:p>
            <a:endParaRPr lang="el-GR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572000" y="5867399"/>
            <a:ext cx="4953000" cy="76201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3973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5791200"/>
            <a:ext cx="5029200" cy="76201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44" idx="1"/>
          </p:cNvCxnSpPr>
          <p:nvPr>
            <p:custDataLst>
              <p:tags r:id="rId2"/>
            </p:custDataLst>
          </p:nvPr>
        </p:nvCxnSpPr>
        <p:spPr>
          <a:xfrm>
            <a:off x="0" y="6049345"/>
            <a:ext cx="405653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3"/>
          </p:cNvCxnSpPr>
          <p:nvPr>
            <p:custDataLst>
              <p:tags r:id="rId3"/>
            </p:custDataLst>
          </p:nvPr>
        </p:nvCxnSpPr>
        <p:spPr>
          <a:xfrm>
            <a:off x="5087462" y="6049345"/>
            <a:ext cx="405653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4"/>
            </p:custDataLst>
          </p:nvPr>
        </p:nvSpPr>
        <p:spPr>
          <a:xfrm>
            <a:off x="4056538" y="5895456"/>
            <a:ext cx="1030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itchFamily="34" charset="0"/>
              </a:rPr>
              <a:t>Engino.com</a:t>
            </a: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7315215" cy="48768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19400" y="3592058"/>
            <a:ext cx="254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ERP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simulator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152400"/>
            <a:ext cx="3606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ERP</a:t>
            </a:r>
            <a:r>
              <a:rPr lang="en-US" sz="48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Software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6112" y="911644"/>
            <a:ext cx="2843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Function Blocks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2914309"/>
            <a:ext cx="1998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 Editor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74" y="1364924"/>
            <a:ext cx="2136652" cy="19385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6" y="3321540"/>
            <a:ext cx="2136652" cy="1938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434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ERP SIMULATOR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www.engino.com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71" y="1752600"/>
            <a:ext cx="4312929" cy="4300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70570"/>
            <a:ext cx="667200" cy="664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65788"/>
            <a:ext cx="740666" cy="740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76" y="665788"/>
            <a:ext cx="743714" cy="740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57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8021 0.3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00955 0.14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9809 0.593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7163"/>
            <a:ext cx="9144000" cy="487362"/>
          </a:xfrm>
        </p:spPr>
        <p:txBody>
          <a:bodyPr/>
          <a:lstStyle/>
          <a:p>
            <a:pPr algn="ctr"/>
            <a:r>
              <a:rPr lang="en-US" dirty="0" smtClean="0"/>
              <a:t>Flow View Diagram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798541" y="5691652"/>
            <a:ext cx="1649581" cy="8012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Elbow Connector 77"/>
          <p:cNvCxnSpPr>
            <a:stCxn id="92" idx="2"/>
            <a:endCxn id="75" idx="1"/>
          </p:cNvCxnSpPr>
          <p:nvPr/>
        </p:nvCxnSpPr>
        <p:spPr>
          <a:xfrm rot="16200000" flipH="1">
            <a:off x="56510" y="2350233"/>
            <a:ext cx="5217752" cy="2266310"/>
          </a:xfrm>
          <a:prstGeom prst="bentConnector2">
            <a:avLst/>
          </a:prstGeom>
          <a:noFill/>
          <a:ln w="31750">
            <a:solidFill>
              <a:schemeClr val="bg1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Oval 2"/>
          <p:cNvSpPr/>
          <p:nvPr/>
        </p:nvSpPr>
        <p:spPr>
          <a:xfrm>
            <a:off x="1030201" y="3581400"/>
            <a:ext cx="1071513" cy="965072"/>
          </a:xfrm>
          <a:prstGeom prst="ellipse">
            <a:avLst/>
          </a:prstGeom>
          <a:solidFill>
            <a:srgbClr val="2ECC7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24289" y="2286000"/>
            <a:ext cx="1009970" cy="1017681"/>
          </a:xfrm>
          <a:prstGeom prst="ellipse">
            <a:avLst/>
          </a:prstGeom>
          <a:solidFill>
            <a:srgbClr val="F1C40F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030201" y="990600"/>
            <a:ext cx="1004058" cy="997046"/>
          </a:xfrm>
          <a:prstGeom prst="ellipse">
            <a:avLst/>
          </a:prstGeom>
          <a:solidFill>
            <a:srgbClr val="3498DB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75606" y="369979"/>
            <a:ext cx="1513249" cy="504533"/>
            <a:chOff x="881675" y="3845053"/>
            <a:chExt cx="1513249" cy="504533"/>
          </a:xfrm>
        </p:grpSpPr>
        <p:sp>
          <p:nvSpPr>
            <p:cNvPr id="92" name="Rounded Rectangle 91"/>
            <p:cNvSpPr/>
            <p:nvPr/>
          </p:nvSpPr>
          <p:spPr>
            <a:xfrm>
              <a:off x="881675" y="3845053"/>
              <a:ext cx="1513249" cy="5045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dist="25400" dir="5400000" algn="t" rotWithShape="0">
                <a:schemeClr val="bg1">
                  <a:lumMod val="75000"/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7AE6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256351" y="3866487"/>
              <a:ext cx="762068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27AE60"/>
                  </a:solidFill>
                  <a:latin typeface="Calibri Light" pitchFamily="34" charset="0"/>
                </a:rPr>
                <a:t>Start</a:t>
              </a:r>
              <a:endParaRPr lang="en-US" sz="2400" b="1" dirty="0">
                <a:solidFill>
                  <a:srgbClr val="27AE60"/>
                </a:solidFill>
                <a:latin typeface="Calibri Light" pitchFamily="34" charset="0"/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5163829" y="6865554"/>
            <a:ext cx="102220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itchFamily="34" charset="0"/>
              </a:rPr>
              <a:t>FIRST OUT</a:t>
            </a:r>
            <a:endParaRPr lang="en-US" sz="16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6656772" y="4725693"/>
            <a:ext cx="2036721" cy="20093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schemeClr val="bg1">
                <a:lumMod val="75000"/>
                <a:alpha val="6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AE60"/>
              </a:solidFill>
            </a:endParaRPr>
          </a:p>
        </p:txBody>
      </p:sp>
      <p:cxnSp>
        <p:nvCxnSpPr>
          <p:cNvPr id="68" name="Straight Connector 67"/>
          <p:cNvCxnSpPr>
            <a:stCxn id="75" idx="3"/>
          </p:cNvCxnSpPr>
          <p:nvPr/>
        </p:nvCxnSpPr>
        <p:spPr>
          <a:xfrm>
            <a:off x="5448122" y="6092264"/>
            <a:ext cx="1842302" cy="0"/>
          </a:xfrm>
          <a:prstGeom prst="line">
            <a:avLst/>
          </a:prstGeom>
          <a:noFill/>
          <a:ln w="31750">
            <a:solidFill>
              <a:schemeClr val="bg1">
                <a:lumMod val="75000"/>
              </a:schemeClr>
            </a:solidFill>
            <a:prstDash val="sysDot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8" name="Rectangle 107"/>
          <p:cNvSpPr/>
          <p:nvPr>
            <p:custDataLst>
              <p:tags r:id="rId2"/>
            </p:custDataLst>
          </p:nvPr>
        </p:nvSpPr>
        <p:spPr>
          <a:xfrm>
            <a:off x="7109724" y="783178"/>
            <a:ext cx="1960406" cy="138499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Properties</a:t>
            </a: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A,B,C,1,2,3,4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1-Forever</a:t>
            </a: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ON,OFF</a:t>
            </a: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Delay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0- Infinity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WITH/AFTER 	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9" name="Straight Arrow Connector 8"/>
          <p:cNvCxnSpPr>
            <a:stCxn id="59" idx="6"/>
            <a:endCxn id="108" idx="1"/>
          </p:cNvCxnSpPr>
          <p:nvPr/>
        </p:nvCxnSpPr>
        <p:spPr>
          <a:xfrm flipV="1">
            <a:off x="2034259" y="1475676"/>
            <a:ext cx="5075465" cy="134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71860" y="5891024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01101011010</a:t>
            </a:r>
            <a:endParaRPr lang="el-GR" dirty="0"/>
          </a:p>
        </p:txBody>
      </p:sp>
      <p:sp>
        <p:nvSpPr>
          <p:cNvPr id="63" name="Rectangle 62"/>
          <p:cNvSpPr/>
          <p:nvPr>
            <p:custDataLst>
              <p:tags r:id="rId3"/>
            </p:custDataLst>
          </p:nvPr>
        </p:nvSpPr>
        <p:spPr>
          <a:xfrm>
            <a:off x="3330129" y="454201"/>
            <a:ext cx="1730060" cy="276999"/>
          </a:xfrm>
          <a:prstGeom prst="rect">
            <a:avLst/>
          </a:prstGeom>
          <a:ln>
            <a:solidFill>
              <a:srgbClr val="2ECC7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>Repeat	1-Forever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32" name="Straight Arrow Connector 31"/>
          <p:cNvCxnSpPr>
            <a:stCxn id="92" idx="3"/>
            <a:endCxn id="63" idx="1"/>
          </p:cNvCxnSpPr>
          <p:nvPr/>
        </p:nvCxnSpPr>
        <p:spPr>
          <a:xfrm flipV="1">
            <a:off x="2288855" y="592701"/>
            <a:ext cx="1041274" cy="29545"/>
          </a:xfrm>
          <a:prstGeom prst="straightConnector1">
            <a:avLst/>
          </a:prstGeom>
          <a:ln>
            <a:solidFill>
              <a:srgbClr val="2ECC7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68" y="4725693"/>
            <a:ext cx="2895600" cy="28956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" y="1105343"/>
            <a:ext cx="743714" cy="7406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740666" cy="7406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53" y="3657600"/>
            <a:ext cx="743714" cy="743714"/>
          </a:xfrm>
          <a:prstGeom prst="rect">
            <a:avLst/>
          </a:prstGeom>
        </p:spPr>
      </p:pic>
      <p:sp>
        <p:nvSpPr>
          <p:cNvPr id="83" name="Date Placeholder 3"/>
          <p:cNvSpPr>
            <a:spLocks noGrp="1"/>
          </p:cNvSpPr>
          <p:nvPr>
            <p:ph type="dt" sz="half" idx="15"/>
          </p:nvPr>
        </p:nvSpPr>
        <p:spPr>
          <a:xfrm>
            <a:off x="6858000" y="6483841"/>
            <a:ext cx="2133600" cy="383193"/>
          </a:xfrm>
        </p:spPr>
        <p:txBody>
          <a:bodyPr/>
          <a:lstStyle/>
          <a:p>
            <a:r>
              <a:rPr lang="en-US" dirty="0" smtClean="0"/>
              <a:t>www.engino.com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1066800" y="4800600"/>
            <a:ext cx="1004058" cy="997046"/>
          </a:xfrm>
          <a:prstGeom prst="ellipse">
            <a:avLst/>
          </a:prstGeom>
          <a:solidFill>
            <a:srgbClr val="3498DB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0" y="4927748"/>
            <a:ext cx="743714" cy="740666"/>
          </a:xfrm>
          <a:prstGeom prst="rect">
            <a:avLst/>
          </a:prstGeom>
        </p:spPr>
      </p:pic>
      <p:sp>
        <p:nvSpPr>
          <p:cNvPr id="88" name="Rectangle 87"/>
          <p:cNvSpPr/>
          <p:nvPr>
            <p:custDataLst>
              <p:tags r:id="rId4"/>
            </p:custDataLst>
          </p:nvPr>
        </p:nvSpPr>
        <p:spPr>
          <a:xfrm>
            <a:off x="5029200" y="2164140"/>
            <a:ext cx="2080524" cy="1569660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Motor Properties</a:t>
            </a: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A,B,C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1-Forever</a:t>
            </a: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LEFT,RIGHT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,OFF</a:t>
            </a: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Delay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0- Infinity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WITH/AFTER 	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</a:t>
            </a: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Speed	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1-100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9" name="Straight Arrow Connector 88"/>
          <p:cNvCxnSpPr>
            <a:stCxn id="58" idx="6"/>
          </p:cNvCxnSpPr>
          <p:nvPr/>
        </p:nvCxnSpPr>
        <p:spPr>
          <a:xfrm>
            <a:off x="2034259" y="2794841"/>
            <a:ext cx="2993582" cy="24559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>
            <p:custDataLst>
              <p:tags r:id="rId5"/>
            </p:custDataLst>
          </p:nvPr>
        </p:nvSpPr>
        <p:spPr>
          <a:xfrm>
            <a:off x="3798541" y="3721381"/>
            <a:ext cx="1229300" cy="646331"/>
          </a:xfrm>
          <a:prstGeom prst="rect">
            <a:avLst/>
          </a:prstGeom>
          <a:ln w="19050">
            <a:solidFill>
              <a:srgbClr val="2ECC7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Idle Properties</a:t>
            </a: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1-Forever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1" name="Straight Arrow Connector 100"/>
          <p:cNvCxnSpPr>
            <a:stCxn id="3" idx="6"/>
            <a:endCxn id="100" idx="1"/>
          </p:cNvCxnSpPr>
          <p:nvPr/>
        </p:nvCxnSpPr>
        <p:spPr>
          <a:xfrm flipV="1">
            <a:off x="2101714" y="4044547"/>
            <a:ext cx="1696827" cy="19389"/>
          </a:xfrm>
          <a:prstGeom prst="straightConnector1">
            <a:avLst/>
          </a:prstGeom>
          <a:ln w="25400">
            <a:solidFill>
              <a:srgbClr val="2ECC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>
            <p:custDataLst>
              <p:tags r:id="rId6"/>
            </p:custDataLst>
          </p:nvPr>
        </p:nvSpPr>
        <p:spPr>
          <a:xfrm>
            <a:off x="2418035" y="4481025"/>
            <a:ext cx="1724569" cy="120032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Buzzer Properties</a:t>
            </a: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1-Forever</a:t>
            </a: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ON,OFF</a:t>
            </a: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Delay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0- Infinity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WITH/AFTER 	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2017433" y="5272203"/>
            <a:ext cx="400602" cy="22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82796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08" grpId="0" animBg="1"/>
      <p:bldP spid="22" grpId="0"/>
      <p:bldP spid="88" grpId="0" animBg="1"/>
      <p:bldP spid="100" grpId="0" animBg="1"/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8742" y="24424"/>
            <a:ext cx="8679942" cy="487362"/>
          </a:xfrm>
        </p:spPr>
        <p:txBody>
          <a:bodyPr/>
          <a:lstStyle/>
          <a:p>
            <a:pPr algn="ctr"/>
            <a:r>
              <a:rPr lang="en-US" dirty="0" err="1" smtClean="0"/>
              <a:t>Pseudocode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Engino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www.engino.com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8742" y="918154"/>
            <a:ext cx="4114800" cy="2373088"/>
          </a:xfrm>
          <a:prstGeom prst="roundRect">
            <a:avLst>
              <a:gd name="adj" fmla="val 50000"/>
            </a:avLst>
          </a:prstGeom>
          <a:solidFill>
            <a:srgbClr val="2ECC71"/>
          </a:solidFill>
          <a:ln>
            <a:noFill/>
          </a:ln>
          <a:effectLst>
            <a:outerShdw dist="25400" dir="5400000" algn="t" rotWithShape="0">
              <a:srgbClr val="1E864B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1C40F"/>
                </a:solidFill>
              </a:rPr>
              <a:t>Public void Start(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Forever</a:t>
            </a:r>
            <a:r>
              <a:rPr lang="en-US" sz="2000" dirty="0" smtClean="0">
                <a:solidFill>
                  <a:srgbClr val="F1C40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{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if(</a:t>
            </a:r>
            <a:r>
              <a:rPr lang="en-US" sz="2000" dirty="0" smtClean="0">
                <a:solidFill>
                  <a:schemeClr val="tx2"/>
                </a:solidFill>
              </a:rPr>
              <a:t>Sensor.Port1</a:t>
            </a:r>
            <a:r>
              <a:rPr lang="en-US" sz="2000" dirty="0" smtClean="0">
                <a:solidFill>
                  <a:schemeClr val="tx1"/>
                </a:solidFill>
              </a:rPr>
              <a:t>==</a:t>
            </a:r>
            <a:r>
              <a:rPr lang="en-US" sz="2000" dirty="0" smtClean="0">
                <a:solidFill>
                  <a:schemeClr val="tx2"/>
                </a:solidFill>
              </a:rPr>
              <a:t>State.ON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{</a:t>
            </a:r>
            <a:r>
              <a:rPr lang="en-US" sz="2000" dirty="0" smtClean="0"/>
              <a:t> LED(</a:t>
            </a:r>
            <a:r>
              <a:rPr lang="en-US" sz="2000" dirty="0" smtClean="0">
                <a:solidFill>
                  <a:schemeClr val="tx2"/>
                </a:solidFill>
              </a:rPr>
              <a:t>Port2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State.ON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7030A0"/>
                </a:solidFill>
              </a:rPr>
              <a:t>5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}</a:t>
            </a:r>
            <a:endParaRPr lang="en-US" sz="2000" dirty="0">
              <a:solidFill>
                <a:srgbClr val="F1C40F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 rot="10800000">
            <a:off x="4134797" y="609600"/>
            <a:ext cx="3319327" cy="2896383"/>
            <a:chOff x="1453858" y="2632789"/>
            <a:chExt cx="1746542" cy="1524000"/>
          </a:xfrm>
          <a:solidFill>
            <a:srgbClr val="333333"/>
          </a:solidFill>
        </p:grpSpPr>
        <p:sp>
          <p:nvSpPr>
            <p:cNvPr id="100" name="Oval 99"/>
            <p:cNvSpPr/>
            <p:nvPr/>
          </p:nvSpPr>
          <p:spPr>
            <a:xfrm>
              <a:off x="1453858" y="2632789"/>
              <a:ext cx="1524000" cy="15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/>
          </p:nvSpPr>
          <p:spPr>
            <a:xfrm rot="5400000">
              <a:off x="2756560" y="3251860"/>
              <a:ext cx="601822" cy="2858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72874"/>
              </p:ext>
            </p:extLst>
          </p:nvPr>
        </p:nvGraphicFramePr>
        <p:xfrm>
          <a:off x="5042273" y="1199359"/>
          <a:ext cx="2019359" cy="171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mage" r:id="rId6" imgW="3136320" imgH="2666520" progId="Photoshop.Image.13">
                  <p:embed/>
                </p:oleObj>
              </mc:Choice>
              <mc:Fallback>
                <p:oleObj name="Image" r:id="rId6" imgW="3136320" imgH="2666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2273" y="1199359"/>
                        <a:ext cx="2019359" cy="1716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ectangle 101"/>
          <p:cNvSpPr/>
          <p:nvPr>
            <p:custDataLst>
              <p:tags r:id="rId3"/>
            </p:custDataLst>
          </p:nvPr>
        </p:nvSpPr>
        <p:spPr>
          <a:xfrm>
            <a:off x="6705600" y="3847477"/>
            <a:ext cx="1960406" cy="1938992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Properties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PORT</a:t>
            </a:r>
            <a:r>
              <a:rPr lang="en-US" u="sng" dirty="0" smtClean="0">
                <a:solidFill>
                  <a:schemeClr val="tx2"/>
                </a:solidFill>
              </a:rPr>
              <a:t> 	2</a:t>
            </a:r>
            <a:br>
              <a:rPr lang="en-US" u="sng" dirty="0" smtClean="0">
                <a:solidFill>
                  <a:schemeClr val="tx2"/>
                </a:solidFill>
              </a:rPr>
            </a:br>
            <a:r>
              <a:rPr lang="en-US" b="1" u="sng" dirty="0" smtClean="0">
                <a:solidFill>
                  <a:schemeClr val="tx2"/>
                </a:solidFill>
              </a:rPr>
              <a:t>Time</a:t>
            </a:r>
            <a:r>
              <a:rPr lang="en-US" u="sng" dirty="0" smtClean="0">
                <a:solidFill>
                  <a:schemeClr val="tx2"/>
                </a:solidFill>
              </a:rPr>
              <a:t>	5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State</a:t>
            </a:r>
            <a:r>
              <a:rPr lang="en-US" u="sng" dirty="0" smtClean="0">
                <a:solidFill>
                  <a:schemeClr val="tx2"/>
                </a:solidFill>
              </a:rPr>
              <a:t>	ON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Delay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0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	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103" name="Rectangle 102"/>
          <p:cNvSpPr/>
          <p:nvPr>
            <p:custDataLst>
              <p:tags r:id="rId4"/>
            </p:custDataLst>
          </p:nvPr>
        </p:nvSpPr>
        <p:spPr>
          <a:xfrm>
            <a:off x="4678074" y="3847477"/>
            <a:ext cx="1960406" cy="1107996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Sensor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Properties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PORT</a:t>
            </a:r>
            <a:r>
              <a:rPr lang="en-US" u="sng" dirty="0" smtClean="0">
                <a:solidFill>
                  <a:schemeClr val="tx2"/>
                </a:solidFill>
              </a:rPr>
              <a:t> 	1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b="1" u="sng" dirty="0" smtClean="0">
                <a:solidFill>
                  <a:schemeClr val="tx2"/>
                </a:solidFill>
              </a:rPr>
              <a:t>State</a:t>
            </a:r>
            <a:r>
              <a:rPr lang="en-US" u="sng" dirty="0" smtClean="0">
                <a:solidFill>
                  <a:schemeClr val="tx2"/>
                </a:solidFill>
              </a:rPr>
              <a:t>	ON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026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2" grpId="0" animBg="1"/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8742" y="24424"/>
            <a:ext cx="8679942" cy="487362"/>
          </a:xfrm>
        </p:spPr>
        <p:txBody>
          <a:bodyPr/>
          <a:lstStyle/>
          <a:p>
            <a:pPr algn="ctr"/>
            <a:r>
              <a:rPr lang="en-US" dirty="0" err="1" smtClean="0"/>
              <a:t>Pseudocode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Engino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www.engino.com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8742" y="918154"/>
            <a:ext cx="4114800" cy="2373088"/>
          </a:xfrm>
          <a:prstGeom prst="roundRect">
            <a:avLst>
              <a:gd name="adj" fmla="val 50000"/>
            </a:avLst>
          </a:prstGeom>
          <a:solidFill>
            <a:srgbClr val="2ECC71"/>
          </a:solidFill>
          <a:ln>
            <a:noFill/>
          </a:ln>
          <a:effectLst>
            <a:outerShdw dist="25400" dir="5400000" algn="t" rotWithShape="0">
              <a:srgbClr val="1E864B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1C40F"/>
                </a:solidFill>
              </a:rPr>
              <a:t>Public void Start(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Forever</a:t>
            </a:r>
            <a:r>
              <a:rPr lang="en-US" sz="2000" dirty="0" smtClean="0">
                <a:solidFill>
                  <a:srgbClr val="F1C40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{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if(</a:t>
            </a:r>
            <a:r>
              <a:rPr lang="en-US" sz="2000" dirty="0" smtClean="0">
                <a:solidFill>
                  <a:schemeClr val="tx2"/>
                </a:solidFill>
              </a:rPr>
              <a:t>Sensor.Port1</a:t>
            </a:r>
            <a:r>
              <a:rPr lang="en-US" sz="2000" dirty="0" smtClean="0">
                <a:solidFill>
                  <a:schemeClr val="tx1"/>
                </a:solidFill>
              </a:rPr>
              <a:t>==</a:t>
            </a:r>
            <a:r>
              <a:rPr lang="en-US" sz="2000" dirty="0" smtClean="0">
                <a:solidFill>
                  <a:schemeClr val="tx2"/>
                </a:solidFill>
              </a:rPr>
              <a:t>State.ON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{</a:t>
            </a:r>
            <a:r>
              <a:rPr lang="en-US" sz="2000" dirty="0" smtClean="0"/>
              <a:t> LED(</a:t>
            </a:r>
            <a:r>
              <a:rPr lang="en-US" sz="2000" dirty="0" smtClean="0">
                <a:solidFill>
                  <a:schemeClr val="tx2"/>
                </a:solidFill>
              </a:rPr>
              <a:t>Port2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State.ON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7030A0"/>
                </a:solidFill>
              </a:rPr>
              <a:t>5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</a:p>
          <a:p>
            <a:r>
              <a:rPr lang="en-US" sz="2000" dirty="0" smtClean="0">
                <a:solidFill>
                  <a:srgbClr val="F1C40F"/>
                </a:solidFill>
              </a:rPr>
              <a:t>}</a:t>
            </a:r>
            <a:endParaRPr lang="en-US" sz="2000" dirty="0">
              <a:solidFill>
                <a:srgbClr val="F1C40F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 rot="10800000">
            <a:off x="4134797" y="609600"/>
            <a:ext cx="3319327" cy="2896383"/>
            <a:chOff x="1453858" y="2632789"/>
            <a:chExt cx="1746542" cy="1524000"/>
          </a:xfrm>
          <a:solidFill>
            <a:srgbClr val="333333"/>
          </a:solidFill>
        </p:grpSpPr>
        <p:sp>
          <p:nvSpPr>
            <p:cNvPr id="100" name="Oval 99"/>
            <p:cNvSpPr/>
            <p:nvPr/>
          </p:nvSpPr>
          <p:spPr>
            <a:xfrm>
              <a:off x="1453858" y="2632789"/>
              <a:ext cx="1524000" cy="15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/>
          </p:nvSpPr>
          <p:spPr>
            <a:xfrm rot="5400000">
              <a:off x="2756560" y="3251860"/>
              <a:ext cx="601822" cy="2858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72874"/>
              </p:ext>
            </p:extLst>
          </p:nvPr>
        </p:nvGraphicFramePr>
        <p:xfrm>
          <a:off x="5042273" y="1199359"/>
          <a:ext cx="2019359" cy="171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4" imgW="3136320" imgH="2666520" progId="Photoshop.Image.13">
                  <p:embed/>
                </p:oleObj>
              </mc:Choice>
              <mc:Fallback>
                <p:oleObj name="Image" r:id="rId4" imgW="3136320" imgH="2666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2273" y="1199359"/>
                        <a:ext cx="2019359" cy="1716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561" y="3792530"/>
            <a:ext cx="7115026" cy="258052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5631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  <p:tag name="ISPRING_RESOURCE_PATHS_HASH_2" val="22655a603b8545c0f3c4704dec2117af6fc725b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Db7D5PqEaAy7wBu.yR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mo5aNd0kyuV0hakdJ_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WzKZuQyka7HEmn3qX9w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Db7D5PqEaAy7wBu.yR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mo5aNd0kyuV0hakdJ_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WzKZuQyka7HEmn3qX9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300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Defi</dc:creator>
  <cp:lastModifiedBy>Nicolas Nicolaou</cp:lastModifiedBy>
  <cp:revision>557</cp:revision>
  <dcterms:created xsi:type="dcterms:W3CDTF">2014-04-01T03:27:05Z</dcterms:created>
  <dcterms:modified xsi:type="dcterms:W3CDTF">2015-01-16T22:38:49Z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27D1CE2F-3D42-453C-A955-021B6DB66F0B</vt:lpwstr>
  </property>
  <property fmtid="{D5CDD505-2E9C-101B-9397-08002B2CF9AE}" pid="3" name="ArticulatePath">
    <vt:lpwstr>Slideshop-Business-Ecosystem-Flat</vt:lpwstr>
  </property>
</Properties>
</file>